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9"/>
  </p:notesMasterIdLst>
  <p:sldIdLst>
    <p:sldId id="342"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69" r:id="rId32"/>
    <p:sldId id="370" r:id="rId33"/>
    <p:sldId id="371" r:id="rId34"/>
    <p:sldId id="372" r:id="rId35"/>
    <p:sldId id="373" r:id="rId36"/>
    <p:sldId id="374" r:id="rId37"/>
    <p:sldId id="375" r:id="rId38"/>
    <p:sldId id="376" r:id="rId39"/>
    <p:sldId id="377" r:id="rId40"/>
    <p:sldId id="378" r:id="rId41"/>
    <p:sldId id="379" r:id="rId42"/>
    <p:sldId id="380" r:id="rId43"/>
    <p:sldId id="381" r:id="rId44"/>
    <p:sldId id="382" r:id="rId45"/>
    <p:sldId id="383" r:id="rId46"/>
    <p:sldId id="287" r:id="rId47"/>
    <p:sldId id="288" r:id="rId48"/>
    <p:sldId id="293" r:id="rId49"/>
    <p:sldId id="296" r:id="rId50"/>
    <p:sldId id="328" r:id="rId51"/>
    <p:sldId id="384" r:id="rId52"/>
    <p:sldId id="297" r:id="rId53"/>
    <p:sldId id="299" r:id="rId54"/>
    <p:sldId id="300" r:id="rId55"/>
    <p:sldId id="301" r:id="rId56"/>
    <p:sldId id="333" r:id="rId57"/>
    <p:sldId id="327" r:id="rId58"/>
    <p:sldId id="330" r:id="rId59"/>
    <p:sldId id="331" r:id="rId60"/>
    <p:sldId id="334" r:id="rId61"/>
    <p:sldId id="306" r:id="rId62"/>
    <p:sldId id="305" r:id="rId63"/>
    <p:sldId id="308" r:id="rId64"/>
    <p:sldId id="295" r:id="rId65"/>
    <p:sldId id="339" r:id="rId66"/>
    <p:sldId id="336" r:id="rId67"/>
    <p:sldId id="338" r:id="rId68"/>
    <p:sldId id="337" r:id="rId69"/>
    <p:sldId id="289" r:id="rId70"/>
    <p:sldId id="290" r:id="rId71"/>
    <p:sldId id="340" r:id="rId72"/>
    <p:sldId id="320" r:id="rId73"/>
    <p:sldId id="319" r:id="rId74"/>
    <p:sldId id="321" r:id="rId75"/>
    <p:sldId id="323" r:id="rId76"/>
    <p:sldId id="324" r:id="rId77"/>
    <p:sldId id="325" r:id="rId7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B4A6"/>
    <a:srgbClr val="FF9999"/>
    <a:srgbClr val="EBBC30"/>
    <a:srgbClr val="000000"/>
    <a:srgbClr val="76B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60" autoAdjust="0"/>
    <p:restoredTop sz="83818" autoAdjust="0"/>
  </p:normalViewPr>
  <p:slideViewPr>
    <p:cSldViewPr snapToGrid="0">
      <p:cViewPr varScale="1">
        <p:scale>
          <a:sx n="71" d="100"/>
          <a:sy n="71" d="100"/>
        </p:scale>
        <p:origin x="907" y="62"/>
      </p:cViewPr>
      <p:guideLst/>
    </p:cSldViewPr>
  </p:slideViewPr>
  <p:outlineViewPr>
    <p:cViewPr>
      <p:scale>
        <a:sx n="33" d="100"/>
        <a:sy n="33" d="100"/>
      </p:scale>
      <p:origin x="0" y="-508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862037-DFA5-407B-86CF-2D868B854D10}" type="datetimeFigureOut">
              <a:rPr lang="en-GB" smtClean="0"/>
              <a:t>28/08/2022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AB3B96-1AB8-40C6-A843-7BD4CDA6E9EC}" type="slidenum">
              <a:rPr lang="en-GB" smtClean="0"/>
              <a:t>‹#›</a:t>
            </a:fld>
            <a:endParaRPr lang="en-GB"/>
          </a:p>
        </p:txBody>
      </p:sp>
    </p:spTree>
    <p:extLst>
      <p:ext uri="{BB962C8B-B14F-4D97-AF65-F5344CB8AC3E}">
        <p14:creationId xmlns:p14="http://schemas.microsoft.com/office/powerpoint/2010/main" val="793005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47</a:t>
            </a:fld>
            <a:endParaRPr lang="en-GB"/>
          </a:p>
        </p:txBody>
      </p:sp>
    </p:spTree>
    <p:extLst>
      <p:ext uri="{BB962C8B-B14F-4D97-AF65-F5344CB8AC3E}">
        <p14:creationId xmlns:p14="http://schemas.microsoft.com/office/powerpoint/2010/main" val="2691423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+01:40</a:t>
            </a:r>
          </a:p>
        </p:txBody>
      </p:sp>
      <p:sp>
        <p:nvSpPr>
          <p:cNvPr id="4" name="Slide Number Placeholder 3"/>
          <p:cNvSpPr>
            <a:spLocks noGrp="1"/>
          </p:cNvSpPr>
          <p:nvPr>
            <p:ph type="sldNum" sz="quarter" idx="10"/>
          </p:nvPr>
        </p:nvSpPr>
        <p:spPr/>
        <p:txBody>
          <a:bodyPr/>
          <a:lstStyle/>
          <a:p>
            <a:fld id="{2FAB3B96-1AB8-40C6-A843-7BD4CDA6E9EC}" type="slidenum">
              <a:rPr lang="en-GB" smtClean="0"/>
              <a:t>62</a:t>
            </a:fld>
            <a:endParaRPr lang="en-GB"/>
          </a:p>
        </p:txBody>
      </p:sp>
    </p:spTree>
    <p:extLst>
      <p:ext uri="{BB962C8B-B14F-4D97-AF65-F5344CB8AC3E}">
        <p14:creationId xmlns:p14="http://schemas.microsoft.com/office/powerpoint/2010/main" val="1227972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+01:40</a:t>
            </a:r>
          </a:p>
        </p:txBody>
      </p:sp>
      <p:sp>
        <p:nvSpPr>
          <p:cNvPr id="4" name="Slide Number Placeholder 3"/>
          <p:cNvSpPr>
            <a:spLocks noGrp="1"/>
          </p:cNvSpPr>
          <p:nvPr>
            <p:ph type="sldNum" sz="quarter" idx="10"/>
          </p:nvPr>
        </p:nvSpPr>
        <p:spPr/>
        <p:txBody>
          <a:bodyPr/>
          <a:lstStyle/>
          <a:p>
            <a:fld id="{2FAB3B96-1AB8-40C6-A843-7BD4CDA6E9EC}" type="slidenum">
              <a:rPr lang="en-GB" smtClean="0"/>
              <a:t>63</a:t>
            </a:fld>
            <a:endParaRPr lang="en-GB"/>
          </a:p>
        </p:txBody>
      </p:sp>
    </p:spTree>
    <p:extLst>
      <p:ext uri="{BB962C8B-B14F-4D97-AF65-F5344CB8AC3E}">
        <p14:creationId xmlns:p14="http://schemas.microsoft.com/office/powerpoint/2010/main" val="39659017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+01:40</a:t>
            </a:r>
          </a:p>
        </p:txBody>
      </p:sp>
      <p:sp>
        <p:nvSpPr>
          <p:cNvPr id="4" name="Slide Number Placeholder 3"/>
          <p:cNvSpPr>
            <a:spLocks noGrp="1"/>
          </p:cNvSpPr>
          <p:nvPr>
            <p:ph type="sldNum" sz="quarter" idx="10"/>
          </p:nvPr>
        </p:nvSpPr>
        <p:spPr/>
        <p:txBody>
          <a:bodyPr/>
          <a:lstStyle/>
          <a:p>
            <a:fld id="{2FAB3B96-1AB8-40C6-A843-7BD4CDA6E9EC}" type="slidenum">
              <a:rPr lang="en-GB" smtClean="0"/>
              <a:t>64</a:t>
            </a:fld>
            <a:endParaRPr lang="en-GB"/>
          </a:p>
        </p:txBody>
      </p:sp>
    </p:spTree>
    <p:extLst>
      <p:ext uri="{BB962C8B-B14F-4D97-AF65-F5344CB8AC3E}">
        <p14:creationId xmlns:p14="http://schemas.microsoft.com/office/powerpoint/2010/main" val="483634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+01:40</a:t>
            </a:r>
          </a:p>
        </p:txBody>
      </p:sp>
      <p:sp>
        <p:nvSpPr>
          <p:cNvPr id="4" name="Slide Number Placeholder 3"/>
          <p:cNvSpPr>
            <a:spLocks noGrp="1"/>
          </p:cNvSpPr>
          <p:nvPr>
            <p:ph type="sldNum" sz="quarter" idx="10"/>
          </p:nvPr>
        </p:nvSpPr>
        <p:spPr/>
        <p:txBody>
          <a:bodyPr/>
          <a:lstStyle/>
          <a:p>
            <a:fld id="{2FAB3B96-1AB8-40C6-A843-7BD4CDA6E9EC}" type="slidenum">
              <a:rPr lang="en-GB" smtClean="0"/>
              <a:t>65</a:t>
            </a:fld>
            <a:endParaRPr lang="en-GB"/>
          </a:p>
        </p:txBody>
      </p:sp>
    </p:spTree>
    <p:extLst>
      <p:ext uri="{BB962C8B-B14F-4D97-AF65-F5344CB8AC3E}">
        <p14:creationId xmlns:p14="http://schemas.microsoft.com/office/powerpoint/2010/main" val="2932446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FAB3B96-1AB8-40C6-A843-7BD4CDA6E9EC}" type="slidenum">
              <a:rPr lang="en-GB" smtClean="0"/>
              <a:t>68</a:t>
            </a:fld>
            <a:endParaRPr lang="en-GB"/>
          </a:p>
        </p:txBody>
      </p:sp>
    </p:spTree>
    <p:extLst>
      <p:ext uri="{BB962C8B-B14F-4D97-AF65-F5344CB8AC3E}">
        <p14:creationId xmlns:p14="http://schemas.microsoft.com/office/powerpoint/2010/main" val="3303908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AB3B96-1AB8-40C6-A843-7BD4CDA6E9EC}" type="slidenum">
              <a:rPr lang="en-GB" smtClean="0"/>
              <a:t>69</a:t>
            </a:fld>
            <a:endParaRPr lang="en-GB"/>
          </a:p>
        </p:txBody>
      </p:sp>
    </p:spTree>
    <p:extLst>
      <p:ext uri="{BB962C8B-B14F-4D97-AF65-F5344CB8AC3E}">
        <p14:creationId xmlns:p14="http://schemas.microsoft.com/office/powerpoint/2010/main" val="2397008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2FAB3B96-1AB8-40C6-A843-7BD4CDA6E9EC}" type="slidenum">
              <a:rPr lang="en-GB" smtClean="0"/>
              <a:t>70</a:t>
            </a:fld>
            <a:endParaRPr lang="en-GB"/>
          </a:p>
        </p:txBody>
      </p:sp>
    </p:spTree>
    <p:extLst>
      <p:ext uri="{BB962C8B-B14F-4D97-AF65-F5344CB8AC3E}">
        <p14:creationId xmlns:p14="http://schemas.microsoft.com/office/powerpoint/2010/main" val="13763292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To +04:50</a:t>
            </a:r>
          </a:p>
        </p:txBody>
      </p:sp>
      <p:sp>
        <p:nvSpPr>
          <p:cNvPr id="4" name="Slide Number Placeholder 3"/>
          <p:cNvSpPr>
            <a:spLocks noGrp="1"/>
          </p:cNvSpPr>
          <p:nvPr>
            <p:ph type="sldNum" sz="quarter" idx="10"/>
          </p:nvPr>
        </p:nvSpPr>
        <p:spPr/>
        <p:txBody>
          <a:bodyPr/>
          <a:lstStyle/>
          <a:p>
            <a:fld id="{2FAB3B96-1AB8-40C6-A843-7BD4CDA6E9EC}" type="slidenum">
              <a:rPr lang="en-GB" smtClean="0"/>
              <a:t>71</a:t>
            </a:fld>
            <a:endParaRPr lang="en-GB"/>
          </a:p>
        </p:txBody>
      </p:sp>
    </p:spTree>
    <p:extLst>
      <p:ext uri="{BB962C8B-B14F-4D97-AF65-F5344CB8AC3E}">
        <p14:creationId xmlns:p14="http://schemas.microsoft.com/office/powerpoint/2010/main" val="924623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FAB3B96-1AB8-40C6-A843-7BD4CDA6E9EC}" type="slidenum">
              <a:rPr lang="en-GB" smtClean="0"/>
              <a:t>72</a:t>
            </a:fld>
            <a:endParaRPr lang="en-GB"/>
          </a:p>
        </p:txBody>
      </p:sp>
    </p:spTree>
    <p:extLst>
      <p:ext uri="{BB962C8B-B14F-4D97-AF65-F5344CB8AC3E}">
        <p14:creationId xmlns:p14="http://schemas.microsoft.com/office/powerpoint/2010/main" val="3342417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+00:50</a:t>
            </a:r>
          </a:p>
        </p:txBody>
      </p:sp>
      <p:sp>
        <p:nvSpPr>
          <p:cNvPr id="4" name="Slide Number Placeholder 3"/>
          <p:cNvSpPr>
            <a:spLocks noGrp="1"/>
          </p:cNvSpPr>
          <p:nvPr>
            <p:ph type="sldNum" sz="quarter" idx="10"/>
          </p:nvPr>
        </p:nvSpPr>
        <p:spPr/>
        <p:txBody>
          <a:bodyPr/>
          <a:lstStyle/>
          <a:p>
            <a:fld id="{2FAB3B96-1AB8-40C6-A843-7BD4CDA6E9EC}" type="slidenum">
              <a:rPr lang="en-GB" smtClean="0"/>
              <a:t>48</a:t>
            </a:fld>
            <a:endParaRPr lang="en-GB"/>
          </a:p>
        </p:txBody>
      </p:sp>
    </p:spTree>
    <p:extLst>
      <p:ext uri="{BB962C8B-B14F-4D97-AF65-F5344CB8AC3E}">
        <p14:creationId xmlns:p14="http://schemas.microsoft.com/office/powerpoint/2010/main" val="3175730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FAB3B96-1AB8-40C6-A843-7BD4CDA6E9EC}" type="slidenum">
              <a:rPr lang="en-GB" smtClean="0"/>
              <a:t>49</a:t>
            </a:fld>
            <a:endParaRPr lang="en-GB"/>
          </a:p>
        </p:txBody>
      </p:sp>
    </p:spTree>
    <p:extLst>
      <p:ext uri="{BB962C8B-B14F-4D97-AF65-F5344CB8AC3E}">
        <p14:creationId xmlns:p14="http://schemas.microsoft.com/office/powerpoint/2010/main" val="4046893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+00:50</a:t>
            </a:r>
          </a:p>
        </p:txBody>
      </p:sp>
      <p:sp>
        <p:nvSpPr>
          <p:cNvPr id="4" name="Slide Number Placeholder 3"/>
          <p:cNvSpPr>
            <a:spLocks noGrp="1"/>
          </p:cNvSpPr>
          <p:nvPr>
            <p:ph type="sldNum" sz="quarter" idx="10"/>
          </p:nvPr>
        </p:nvSpPr>
        <p:spPr/>
        <p:txBody>
          <a:bodyPr/>
          <a:lstStyle/>
          <a:p>
            <a:fld id="{2FAB3B96-1AB8-40C6-A843-7BD4CDA6E9EC}" type="slidenum">
              <a:rPr lang="en-GB" smtClean="0"/>
              <a:t>50</a:t>
            </a:fld>
            <a:endParaRPr lang="en-GB"/>
          </a:p>
        </p:txBody>
      </p:sp>
    </p:spTree>
    <p:extLst>
      <p:ext uri="{BB962C8B-B14F-4D97-AF65-F5344CB8AC3E}">
        <p14:creationId xmlns:p14="http://schemas.microsoft.com/office/powerpoint/2010/main" val="574552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b="0" u="none" dirty="0"/>
          </a:p>
        </p:txBody>
      </p:sp>
      <p:sp>
        <p:nvSpPr>
          <p:cNvPr id="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C0D2CE9-49D5-4FAA-86B3-D4C589AE15C8}" type="slidenum">
              <a:rPr lang="en-GB" altLang="en-US">
                <a:latin typeface="Calibri" panose="020F0502020204030204" pitchFamily="34" charset="0"/>
              </a:rPr>
              <a:pPr eaLnBrk="1" hangingPunct="1"/>
              <a:t>54</a:t>
            </a:fld>
            <a:endParaRPr lang="en-GB" altLang="en-US">
              <a:latin typeface="Calibri" panose="020F0502020204030204" pitchFamily="34" charset="0"/>
            </a:endParaRPr>
          </a:p>
        </p:txBody>
      </p:sp>
    </p:spTree>
    <p:extLst>
      <p:ext uri="{BB962C8B-B14F-4D97-AF65-F5344CB8AC3E}">
        <p14:creationId xmlns:p14="http://schemas.microsoft.com/office/powerpoint/2010/main" val="700185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FAB3B96-1AB8-40C6-A843-7BD4CDA6E9EC}" type="slidenum">
              <a:rPr lang="en-GB" smtClean="0"/>
              <a:t>57</a:t>
            </a:fld>
            <a:endParaRPr lang="en-GB"/>
          </a:p>
        </p:txBody>
      </p:sp>
    </p:spTree>
    <p:extLst>
      <p:ext uri="{BB962C8B-B14F-4D97-AF65-F5344CB8AC3E}">
        <p14:creationId xmlns:p14="http://schemas.microsoft.com/office/powerpoint/2010/main" val="1682040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+01:40</a:t>
            </a:r>
          </a:p>
        </p:txBody>
      </p:sp>
      <p:sp>
        <p:nvSpPr>
          <p:cNvPr id="4" name="Slide Number Placeholder 3"/>
          <p:cNvSpPr>
            <a:spLocks noGrp="1"/>
          </p:cNvSpPr>
          <p:nvPr>
            <p:ph type="sldNum" sz="quarter" idx="10"/>
          </p:nvPr>
        </p:nvSpPr>
        <p:spPr/>
        <p:txBody>
          <a:bodyPr/>
          <a:lstStyle/>
          <a:p>
            <a:fld id="{2FAB3B96-1AB8-40C6-A843-7BD4CDA6E9EC}" type="slidenum">
              <a:rPr lang="en-GB" smtClean="0"/>
              <a:t>58</a:t>
            </a:fld>
            <a:endParaRPr lang="en-GB"/>
          </a:p>
        </p:txBody>
      </p:sp>
    </p:spTree>
    <p:extLst>
      <p:ext uri="{BB962C8B-B14F-4D97-AF65-F5344CB8AC3E}">
        <p14:creationId xmlns:p14="http://schemas.microsoft.com/office/powerpoint/2010/main" val="2604769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+02:05</a:t>
            </a:r>
          </a:p>
        </p:txBody>
      </p:sp>
      <p:sp>
        <p:nvSpPr>
          <p:cNvPr id="4" name="Slide Number Placeholder 3"/>
          <p:cNvSpPr>
            <a:spLocks noGrp="1"/>
          </p:cNvSpPr>
          <p:nvPr>
            <p:ph type="sldNum" sz="quarter" idx="10"/>
          </p:nvPr>
        </p:nvSpPr>
        <p:spPr/>
        <p:txBody>
          <a:bodyPr/>
          <a:lstStyle/>
          <a:p>
            <a:fld id="{2FAB3B96-1AB8-40C6-A843-7BD4CDA6E9EC}" type="slidenum">
              <a:rPr lang="en-GB" smtClean="0"/>
              <a:t>60</a:t>
            </a:fld>
            <a:endParaRPr lang="en-GB"/>
          </a:p>
        </p:txBody>
      </p:sp>
    </p:spTree>
    <p:extLst>
      <p:ext uri="{BB962C8B-B14F-4D97-AF65-F5344CB8AC3E}">
        <p14:creationId xmlns:p14="http://schemas.microsoft.com/office/powerpoint/2010/main" val="1776720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a:t>
            </a:r>
            <a:r>
              <a:rPr lang="en-GB" baseline="0" dirty="0"/>
              <a:t> +03:00</a:t>
            </a:r>
            <a:endParaRPr lang="en-GB" dirty="0"/>
          </a:p>
        </p:txBody>
      </p:sp>
      <p:sp>
        <p:nvSpPr>
          <p:cNvPr id="4" name="Slide Number Placeholder 3"/>
          <p:cNvSpPr>
            <a:spLocks noGrp="1"/>
          </p:cNvSpPr>
          <p:nvPr>
            <p:ph type="sldNum" sz="quarter" idx="10"/>
          </p:nvPr>
        </p:nvSpPr>
        <p:spPr/>
        <p:txBody>
          <a:bodyPr/>
          <a:lstStyle/>
          <a:p>
            <a:fld id="{2FAB3B96-1AB8-40C6-A843-7BD4CDA6E9EC}" type="slidenum">
              <a:rPr lang="en-GB" smtClean="0"/>
              <a:t>61</a:t>
            </a:fld>
            <a:endParaRPr lang="en-GB"/>
          </a:p>
        </p:txBody>
      </p:sp>
    </p:spTree>
    <p:extLst>
      <p:ext uri="{BB962C8B-B14F-4D97-AF65-F5344CB8AC3E}">
        <p14:creationId xmlns:p14="http://schemas.microsoft.com/office/powerpoint/2010/main" val="2164967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122363"/>
            <a:ext cx="12192000" cy="2387600"/>
          </a:xfrm>
        </p:spPr>
        <p:txBody>
          <a:bodyPr anchor="b"/>
          <a:lstStyle>
            <a:lvl1pPr marL="0" indent="0" algn="ctr">
              <a:defRPr sz="6000"/>
            </a:lvl1pPr>
          </a:lstStyle>
          <a:p>
            <a:r>
              <a:rPr lang="en-US" dirty="0"/>
              <a:t>Click to edit Master title style</a:t>
            </a:r>
            <a:endParaRPr lang="en-GB" dirty="0"/>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77458" r="421"/>
          <a:stretch/>
        </p:blipFill>
        <p:spPr>
          <a:xfrm>
            <a:off x="0" y="4825497"/>
            <a:ext cx="12192000" cy="2032503"/>
          </a:xfrm>
          <a:prstGeom prst="rect">
            <a:avLst/>
          </a:prstGeom>
        </p:spPr>
      </p:pic>
      <p:pic>
        <p:nvPicPr>
          <p:cNvPr id="5" name="Picture 4"/>
          <p:cNvPicPr>
            <a:picLocks noChangeAspect="1"/>
          </p:cNvPicPr>
          <p:nvPr userDrawn="1"/>
        </p:nvPicPr>
        <p:blipFill rotWithShape="1">
          <a:blip r:embed="rId3" cstate="print">
            <a:extLst>
              <a:ext uri="{28A0092B-C50C-407E-A947-70E740481C1C}">
                <a14:useLocalDpi xmlns:a14="http://schemas.microsoft.com/office/drawing/2010/main" val="0"/>
              </a:ext>
            </a:extLst>
          </a:blip>
          <a:srcRect t="4286"/>
          <a:stretch/>
        </p:blipFill>
        <p:spPr>
          <a:xfrm>
            <a:off x="0" y="0"/>
            <a:ext cx="922867" cy="643470"/>
          </a:xfrm>
          <a:prstGeom prst="rect">
            <a:avLst/>
          </a:prstGeom>
        </p:spPr>
      </p:pic>
      <p:pic>
        <p:nvPicPr>
          <p:cNvPr id="6" name="Picture 5"/>
          <p:cNvPicPr>
            <a:picLocks noChangeAspect="1"/>
          </p:cNvPicPr>
          <p:nvPr userDrawn="1"/>
        </p:nvPicPr>
        <p:blipFill rotWithShape="1">
          <a:blip r:embed="rId4"/>
          <a:srcRect l="26506" t="12375" r="2415" b="11573"/>
          <a:stretch/>
        </p:blipFill>
        <p:spPr>
          <a:xfrm>
            <a:off x="10110305" y="0"/>
            <a:ext cx="2081695" cy="491067"/>
          </a:xfrm>
          <a:prstGeom prst="rect">
            <a:avLst/>
          </a:prstGeom>
        </p:spPr>
      </p:pic>
    </p:spTree>
    <p:extLst>
      <p:ext uri="{BB962C8B-B14F-4D97-AF65-F5344CB8AC3E}">
        <p14:creationId xmlns:p14="http://schemas.microsoft.com/office/powerpoint/2010/main" val="1888849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0" name="Picture 9"/>
          <p:cNvPicPr>
            <a:picLocks noChangeAspect="1"/>
          </p:cNvPicPr>
          <p:nvPr userDrawn="1"/>
        </p:nvPicPr>
        <p:blipFill>
          <a:blip r:embed="rId5"/>
          <a:stretch>
            <a:fillRect/>
          </a:stretch>
        </p:blipFill>
        <p:spPr>
          <a:xfrm>
            <a:off x="7192708" y="6439531"/>
            <a:ext cx="416065" cy="360000"/>
          </a:xfrm>
          <a:prstGeom prst="rect">
            <a:avLst/>
          </a:prstGeom>
        </p:spPr>
      </p:pic>
      <p:pic>
        <p:nvPicPr>
          <p:cNvPr id="11" name="Picture 10"/>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2"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4" name="Picture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5" name="Picture 14"/>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39434170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0" name="Picture 9"/>
          <p:cNvPicPr>
            <a:picLocks noChangeAspect="1"/>
          </p:cNvPicPr>
          <p:nvPr userDrawn="1"/>
        </p:nvPicPr>
        <p:blipFill>
          <a:blip r:embed="rId5"/>
          <a:stretch>
            <a:fillRect/>
          </a:stretch>
        </p:blipFill>
        <p:spPr>
          <a:xfrm>
            <a:off x="7192708" y="6439531"/>
            <a:ext cx="416065" cy="360000"/>
          </a:xfrm>
          <a:prstGeom prst="rect">
            <a:avLst/>
          </a:prstGeom>
        </p:spPr>
      </p:pic>
      <p:pic>
        <p:nvPicPr>
          <p:cNvPr id="11" name="Picture 10"/>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2"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4" name="Picture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5" name="Picture 14"/>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359606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7" name="Picture 6"/>
          <p:cNvPicPr>
            <a:picLocks noChangeAspect="1"/>
          </p:cNvPicPr>
          <p:nvPr userDrawn="1"/>
        </p:nvPicPr>
        <p:blipFill>
          <a:blip r:embed="rId5"/>
          <a:stretch>
            <a:fillRect/>
          </a:stretch>
        </p:blipFill>
        <p:spPr>
          <a:xfrm>
            <a:off x="7192708" y="6439531"/>
            <a:ext cx="416065" cy="360000"/>
          </a:xfrm>
          <a:prstGeom prst="rect">
            <a:avLst/>
          </a:prstGeom>
        </p:spPr>
      </p:pic>
      <p:pic>
        <p:nvPicPr>
          <p:cNvPr id="8" name="Picture 7"/>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9"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1" name="Picture 1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2" name="Picture 11"/>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4151784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1709738"/>
            <a:ext cx="121920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0" y="4589463"/>
            <a:ext cx="121920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7" name="Picture 6"/>
          <p:cNvPicPr>
            <a:picLocks noChangeAspect="1"/>
          </p:cNvPicPr>
          <p:nvPr userDrawn="1"/>
        </p:nvPicPr>
        <p:blipFill>
          <a:blip r:embed="rId5"/>
          <a:stretch>
            <a:fillRect/>
          </a:stretch>
        </p:blipFill>
        <p:spPr>
          <a:xfrm>
            <a:off x="7192708" y="6439531"/>
            <a:ext cx="416065" cy="360000"/>
          </a:xfrm>
          <a:prstGeom prst="rect">
            <a:avLst/>
          </a:prstGeom>
        </p:spPr>
      </p:pic>
      <p:pic>
        <p:nvPicPr>
          <p:cNvPr id="8" name="Picture 7"/>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9"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1" name="Picture 1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2" name="Picture 11"/>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2905977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GB" dirty="0"/>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88A56403-E3BF-4EE1-BAB7-054A13A4E299}" type="slidenum">
              <a:rPr lang="en-GB" smtClean="0"/>
              <a:t>‹#›</a:t>
            </a:fld>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1" name="Picture 10"/>
          <p:cNvPicPr>
            <a:picLocks noChangeAspect="1"/>
          </p:cNvPicPr>
          <p:nvPr userDrawn="1"/>
        </p:nvPicPr>
        <p:blipFill>
          <a:blip r:embed="rId5"/>
          <a:stretch>
            <a:fillRect/>
          </a:stretch>
        </p:blipFill>
        <p:spPr>
          <a:xfrm>
            <a:off x="7192708" y="6439531"/>
            <a:ext cx="416065" cy="360000"/>
          </a:xfrm>
          <a:prstGeom prst="rect">
            <a:avLst/>
          </a:prstGeom>
        </p:spPr>
      </p:pic>
      <p:pic>
        <p:nvPicPr>
          <p:cNvPr id="12" name="Picture 11"/>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3"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5" name="Picture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6" name="Picture 15"/>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3550324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GB"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3" name="Picture 12"/>
          <p:cNvPicPr>
            <a:picLocks noChangeAspect="1"/>
          </p:cNvPicPr>
          <p:nvPr userDrawn="1"/>
        </p:nvPicPr>
        <p:blipFill>
          <a:blip r:embed="rId5"/>
          <a:stretch>
            <a:fillRect/>
          </a:stretch>
        </p:blipFill>
        <p:spPr>
          <a:xfrm>
            <a:off x="7192708" y="6439531"/>
            <a:ext cx="416065" cy="360000"/>
          </a:xfrm>
          <a:prstGeom prst="rect">
            <a:avLst/>
          </a:prstGeom>
        </p:spPr>
      </p:pic>
      <p:pic>
        <p:nvPicPr>
          <p:cNvPr id="14" name="Picture 13"/>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5"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7" name="Picture 1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8" name="Picture 17"/>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
        <p:nvSpPr>
          <p:cNvPr id="19" name="Title 1"/>
          <p:cNvSpPr>
            <a:spLocks noGrp="1"/>
          </p:cNvSpPr>
          <p:nvPr>
            <p:ph type="title"/>
          </p:nvPr>
        </p:nvSpPr>
        <p:spPr>
          <a:xfrm>
            <a:off x="-1" y="745066"/>
            <a:ext cx="12191999" cy="945621"/>
          </a:xfrm>
        </p:spPr>
        <p:txBody>
          <a:bodyPr/>
          <a:lstStyle/>
          <a:p>
            <a:r>
              <a:rPr lang="en-US"/>
              <a:t>Click to edit Master title style</a:t>
            </a:r>
            <a:endParaRPr lang="en-GB"/>
          </a:p>
        </p:txBody>
      </p:sp>
    </p:spTree>
    <p:extLst>
      <p:ext uri="{BB962C8B-B14F-4D97-AF65-F5344CB8AC3E}">
        <p14:creationId xmlns:p14="http://schemas.microsoft.com/office/powerpoint/2010/main" val="350080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9" name="Picture 8"/>
          <p:cNvPicPr>
            <a:picLocks noChangeAspect="1"/>
          </p:cNvPicPr>
          <p:nvPr userDrawn="1"/>
        </p:nvPicPr>
        <p:blipFill>
          <a:blip r:embed="rId5"/>
          <a:stretch>
            <a:fillRect/>
          </a:stretch>
        </p:blipFill>
        <p:spPr>
          <a:xfrm>
            <a:off x="7192708" y="6439531"/>
            <a:ext cx="416065" cy="360000"/>
          </a:xfrm>
          <a:prstGeom prst="rect">
            <a:avLst/>
          </a:prstGeom>
        </p:spPr>
      </p:pic>
      <p:pic>
        <p:nvPicPr>
          <p:cNvPr id="10" name="Picture 9"/>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1"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3" name="Picture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4" name="Picture 13"/>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3661630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B0C17453-0E7F-4953-AFD1-8F84A2ABB98C}" type="datetimeFigureOut">
              <a:rPr lang="en-GB" smtClean="0"/>
              <a:t>28/08/2022</a:t>
            </a:fld>
            <a:endParaRPr lang="en-GB"/>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88A56403-E3BF-4EE1-BAB7-054A13A4E299}" type="slidenum">
              <a:rPr lang="en-GB" smtClean="0"/>
              <a:t>‹#›</a:t>
            </a:fld>
            <a:endParaRPr lang="en-GB"/>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8" name="Picture 7"/>
          <p:cNvPicPr>
            <a:picLocks noChangeAspect="1"/>
          </p:cNvPicPr>
          <p:nvPr userDrawn="1"/>
        </p:nvPicPr>
        <p:blipFill>
          <a:blip r:embed="rId5"/>
          <a:stretch>
            <a:fillRect/>
          </a:stretch>
        </p:blipFill>
        <p:spPr>
          <a:xfrm>
            <a:off x="7192708" y="6439531"/>
            <a:ext cx="416065" cy="360000"/>
          </a:xfrm>
          <a:prstGeom prst="rect">
            <a:avLst/>
          </a:prstGeom>
        </p:spPr>
      </p:pic>
      <p:pic>
        <p:nvPicPr>
          <p:cNvPr id="9" name="Picture 8"/>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0"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2" name="Picture 1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3" name="Picture 12"/>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434932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1" name="Picture 10"/>
          <p:cNvPicPr>
            <a:picLocks noChangeAspect="1"/>
          </p:cNvPicPr>
          <p:nvPr userDrawn="1"/>
        </p:nvPicPr>
        <p:blipFill>
          <a:blip r:embed="rId5"/>
          <a:stretch>
            <a:fillRect/>
          </a:stretch>
        </p:blipFill>
        <p:spPr>
          <a:xfrm>
            <a:off x="7192708" y="6439531"/>
            <a:ext cx="416065" cy="360000"/>
          </a:xfrm>
          <a:prstGeom prst="rect">
            <a:avLst/>
          </a:prstGeom>
        </p:spPr>
      </p:pic>
      <p:pic>
        <p:nvPicPr>
          <p:cNvPr id="12" name="Picture 11"/>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3"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5" name="Picture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6" name="Picture 15"/>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303655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3849" y="6403531"/>
            <a:ext cx="405451" cy="432000"/>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39904" y="6421531"/>
            <a:ext cx="442514" cy="396000"/>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13549" y="6385531"/>
            <a:ext cx="296323" cy="468000"/>
          </a:xfrm>
          <a:prstGeom prst="rect">
            <a:avLst/>
          </a:prstGeom>
        </p:spPr>
      </p:pic>
      <p:pic>
        <p:nvPicPr>
          <p:cNvPr id="11" name="Picture 10"/>
          <p:cNvPicPr>
            <a:picLocks noChangeAspect="1"/>
          </p:cNvPicPr>
          <p:nvPr userDrawn="1"/>
        </p:nvPicPr>
        <p:blipFill>
          <a:blip r:embed="rId5"/>
          <a:stretch>
            <a:fillRect/>
          </a:stretch>
        </p:blipFill>
        <p:spPr>
          <a:xfrm>
            <a:off x="7192708" y="6439531"/>
            <a:ext cx="416065" cy="360000"/>
          </a:xfrm>
          <a:prstGeom prst="rect">
            <a:avLst/>
          </a:prstGeom>
        </p:spPr>
      </p:pic>
      <p:pic>
        <p:nvPicPr>
          <p:cNvPr id="12" name="Picture 11"/>
          <p:cNvPicPr>
            <a:picLocks noChangeAspect="1"/>
          </p:cNvPicPr>
          <p:nvPr userDrawn="1"/>
        </p:nvPicPr>
        <p:blipFill rotWithShape="1">
          <a:blip r:embed="rId6" cstate="print">
            <a:extLst>
              <a:ext uri="{28A0092B-C50C-407E-A947-70E740481C1C}">
                <a14:useLocalDpi xmlns:a14="http://schemas.microsoft.com/office/drawing/2010/main" val="0"/>
              </a:ext>
            </a:extLst>
          </a:blip>
          <a:srcRect t="4286"/>
          <a:stretch/>
        </p:blipFill>
        <p:spPr>
          <a:xfrm>
            <a:off x="-1" y="6214530"/>
            <a:ext cx="922867" cy="643470"/>
          </a:xfrm>
          <a:prstGeom prst="rect">
            <a:avLst/>
          </a:prstGeom>
        </p:spPr>
      </p:pic>
      <p:pic>
        <p:nvPicPr>
          <p:cNvPr id="13"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6493531"/>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6493531"/>
            <a:ext cx="653940" cy="252000"/>
          </a:xfrm>
          <a:prstGeom prst="rect">
            <a:avLst/>
          </a:prstGeom>
        </p:spPr>
      </p:pic>
      <p:pic>
        <p:nvPicPr>
          <p:cNvPr id="15" name="Picture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6439531"/>
            <a:ext cx="451146" cy="360000"/>
          </a:xfrm>
          <a:prstGeom prst="rect">
            <a:avLst/>
          </a:prstGeom>
        </p:spPr>
      </p:pic>
      <p:pic>
        <p:nvPicPr>
          <p:cNvPr id="16" name="Picture 15"/>
          <p:cNvPicPr>
            <a:picLocks noChangeAspect="1"/>
          </p:cNvPicPr>
          <p:nvPr userDrawn="1"/>
        </p:nvPicPr>
        <p:blipFill rotWithShape="1">
          <a:blip r:embed="rId10"/>
          <a:srcRect l="26506" t="12375" r="2415" b="11573"/>
          <a:stretch/>
        </p:blipFill>
        <p:spPr>
          <a:xfrm>
            <a:off x="10541002" y="6409266"/>
            <a:ext cx="1651000" cy="389467"/>
          </a:xfrm>
          <a:prstGeom prst="rect">
            <a:avLst/>
          </a:prstGeom>
        </p:spPr>
      </p:pic>
    </p:spTree>
    <p:extLst>
      <p:ext uri="{BB962C8B-B14F-4D97-AF65-F5344CB8AC3E}">
        <p14:creationId xmlns:p14="http://schemas.microsoft.com/office/powerpoint/2010/main" val="731618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 y="745066"/>
            <a:ext cx="12191999" cy="945621"/>
          </a:xfrm>
          <a:prstGeom prst="rect">
            <a:avLst/>
          </a:prstGeom>
          <a:solidFill>
            <a:srgbClr val="76B4A6"/>
          </a:solidFill>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739943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719138" indent="0" algn="l" defTabSz="914400" rtl="0" eaLnBrk="1" latinLnBrk="0" hangingPunct="1">
        <a:lnSpc>
          <a:spcPct val="9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00000"/>
        </a:lnSpc>
        <a:spcBef>
          <a:spcPts val="800"/>
        </a:spcBef>
        <a:buClr>
          <a:srgbClr val="76B4A6"/>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800"/>
        </a:spcBef>
        <a:buClr>
          <a:srgbClr val="76B4A6"/>
        </a:buClr>
        <a:buSzPct val="7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Clr>
          <a:srgbClr val="76B4A6"/>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jpeg"/></Relationships>
</file>

<file path=ppt/slides/_rels/slide10.xml.rels><?xml version="1.0" encoding="UTF-8" standalone="yes"?>
<Relationships xmlns="http://schemas.openxmlformats.org/package/2006/relationships"><Relationship Id="rId2" Type="http://schemas.openxmlformats.org/officeDocument/2006/relationships/hyperlink" Target="https://parade.com/964027/parade/would-you-rather-question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youtube.com/watch?v=6f3X2PEsV-Q" TargetMode="External"/><Relationship Id="rId1" Type="http://schemas.openxmlformats.org/officeDocument/2006/relationships/slideLayout" Target="../slideLayouts/slideLayout2.xml"/><Relationship Id="rId4" Type="http://schemas.openxmlformats.org/officeDocument/2006/relationships/hyperlink" Target="https://youtu.be/6f3X2PEsV-Q"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community.mis.temple.edu/mis0855002fall2015/files/2015/10/S.M.A.R.T-Way-Management-Review.pdf"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1.wdp"/></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youtu.be/Dy9i2KTfmxw" TargetMode="External"/><Relationship Id="rId2" Type="http://schemas.openxmlformats.org/officeDocument/2006/relationships/hyperlink" Target="https://www.youtube.com/watch?v=Dy9i2KTfmxw" TargetMode="Externa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7.png"/><Relationship Id="rId4" Type="http://schemas.openxmlformats.org/officeDocument/2006/relationships/image" Target="../media/image16.png"/></Relationships>
</file>

<file path=ppt/slides/_rels/slide5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8.png"/><Relationship Id="rId4" Type="http://schemas.microsoft.com/office/2007/relationships/hdphoto" Target="../media/hdphoto1.wdp"/></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s://youtu.be/lR8FalapJf0"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5" Type="http://schemas.microsoft.com/office/2007/relationships/hdphoto" Target="../media/hdphoto2.wdp"/><Relationship Id="rId4" Type="http://schemas.openxmlformats.org/officeDocument/2006/relationships/image" Target="../media/image17.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wdp"/></Relationships>
</file>

<file path=ppt/slides/_rels/slide6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6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3.wdp"/></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a:t>Modul</a:t>
            </a:r>
            <a:r>
              <a:rPr lang="lt-LT" dirty="0" err="1"/>
              <a:t>is</a:t>
            </a:r>
            <a:r>
              <a:rPr lang="lt-LT" dirty="0"/>
              <a:t> Nr.</a:t>
            </a:r>
            <a:r>
              <a:rPr lang="en-GB" dirty="0"/>
              <a:t> </a:t>
            </a:r>
            <a:r>
              <a:rPr lang="sl-SI" dirty="0"/>
              <a:t>3</a:t>
            </a:r>
            <a:r>
              <a:rPr lang="en-GB" dirty="0"/>
              <a:t>: </a:t>
            </a:r>
            <a:r>
              <a:rPr lang="lt-LT" dirty="0"/>
              <a:t>Mentorystės programos vykdymas</a:t>
            </a:r>
            <a:endParaRPr lang="en-GB"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77458" r="421"/>
          <a:stretch/>
        </p:blipFill>
        <p:spPr>
          <a:xfrm>
            <a:off x="0" y="4825496"/>
            <a:ext cx="12192000" cy="2032503"/>
          </a:xfrm>
          <a:prstGeom prst="rect">
            <a:avLst/>
          </a:prstGeom>
        </p:spPr>
      </p:pic>
      <p:grpSp>
        <p:nvGrpSpPr>
          <p:cNvPr id="6" name="Group 5"/>
          <p:cNvGrpSpPr/>
          <p:nvPr/>
        </p:nvGrpSpPr>
        <p:grpSpPr>
          <a:xfrm>
            <a:off x="1927528" y="4676113"/>
            <a:ext cx="8155875" cy="468000"/>
            <a:chOff x="1653997" y="3879389"/>
            <a:chExt cx="8155875" cy="468000"/>
          </a:xfrm>
        </p:grpSpPr>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73849" y="3897389"/>
              <a:ext cx="405451" cy="432000"/>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39904" y="3915389"/>
              <a:ext cx="442514" cy="396000"/>
            </a:xfrm>
            <a:prstGeom prst="rect">
              <a:avLst/>
            </a:prstGeom>
          </p:spPr>
        </p:pic>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13549" y="3879389"/>
              <a:ext cx="296323" cy="468000"/>
            </a:xfrm>
            <a:prstGeom prst="rect">
              <a:avLst/>
            </a:prstGeom>
          </p:spPr>
        </p:pic>
        <p:pic>
          <p:nvPicPr>
            <p:cNvPr id="11" name="Picture 10"/>
            <p:cNvPicPr>
              <a:picLocks noChangeAspect="1"/>
            </p:cNvPicPr>
            <p:nvPr userDrawn="1"/>
          </p:nvPicPr>
          <p:blipFill>
            <a:blip r:embed="rId6"/>
            <a:stretch>
              <a:fillRect/>
            </a:stretch>
          </p:blipFill>
          <p:spPr>
            <a:xfrm>
              <a:off x="7192708" y="3933389"/>
              <a:ext cx="416065" cy="360000"/>
            </a:xfrm>
            <a:prstGeom prst="rect">
              <a:avLst/>
            </a:prstGeom>
          </p:spPr>
        </p:pic>
        <p:pic>
          <p:nvPicPr>
            <p:cNvPr id="12" name="Picture 2" descr="https://eurotracks.fr/wp-content/uploads/2016/01/image003-e1498639197303.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653997" y="3987389"/>
              <a:ext cx="1103650" cy="252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userDrawn="1"/>
          </p:nvPicPr>
          <p:blipFill rotWithShape="1">
            <a:blip r:embed="rId8" cstate="print">
              <a:extLst>
                <a:ext uri="{28A0092B-C50C-407E-A947-70E740481C1C}">
                  <a14:useLocalDpi xmlns:a14="http://schemas.microsoft.com/office/drawing/2010/main" val="0"/>
                </a:ext>
              </a:extLst>
            </a:blip>
            <a:srcRect b="33555"/>
            <a:stretch/>
          </p:blipFill>
          <p:spPr>
            <a:xfrm>
              <a:off x="3488778" y="3987389"/>
              <a:ext cx="653940" cy="252000"/>
            </a:xfrm>
            <a:prstGeom prst="rect">
              <a:avLst/>
            </a:prstGeom>
          </p:spPr>
        </p:pic>
        <p:pic>
          <p:nvPicPr>
            <p:cNvPr id="14" name="Picture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010431" y="3933389"/>
              <a:ext cx="451146" cy="360000"/>
            </a:xfrm>
            <a:prstGeom prst="rect">
              <a:avLst/>
            </a:prstGeom>
          </p:spPr>
        </p:pic>
      </p:grpSp>
      <p:sp>
        <p:nvSpPr>
          <p:cNvPr id="4" name="TextBox 3"/>
          <p:cNvSpPr txBox="1"/>
          <p:nvPr/>
        </p:nvSpPr>
        <p:spPr>
          <a:xfrm>
            <a:off x="1406255" y="3983063"/>
            <a:ext cx="9379491" cy="369332"/>
          </a:xfrm>
          <a:prstGeom prst="rect">
            <a:avLst/>
          </a:prstGeom>
          <a:noFill/>
        </p:spPr>
        <p:txBody>
          <a:bodyPr wrap="none" rtlCol="0">
            <a:spAutoFit/>
          </a:bodyPr>
          <a:lstStyle/>
          <a:p>
            <a:pPr algn="ctr"/>
            <a:r>
              <a:rPr lang="lt-LT" sz="1800" dirty="0">
                <a:effectLst/>
                <a:latin typeface="Arial Unicode MS"/>
              </a:rPr>
              <a:t>Pagalba </a:t>
            </a:r>
            <a:r>
              <a:rPr lang="lt-LT" sz="1800" dirty="0" err="1">
                <a:effectLst/>
                <a:latin typeface="Arial Unicode MS"/>
              </a:rPr>
              <a:t>marginaliam</a:t>
            </a:r>
            <a:r>
              <a:rPr lang="lt-LT" sz="1800" dirty="0">
                <a:effectLst/>
                <a:latin typeface="Arial Unicode MS"/>
              </a:rPr>
              <a:t> jaunimui įsidarbinti naudojant inovatyvų karjeros mentorystės modelį</a:t>
            </a:r>
            <a:endParaRPr lang="en-GB" dirty="0"/>
          </a:p>
        </p:txBody>
      </p:sp>
    </p:spTree>
    <p:extLst>
      <p:ext uri="{BB962C8B-B14F-4D97-AF65-F5344CB8AC3E}">
        <p14:creationId xmlns:p14="http://schemas.microsoft.com/office/powerpoint/2010/main" val="3753179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7275990-D54F-483A-840D-AB69AD7B6861}"/>
              </a:ext>
            </a:extLst>
          </p:cNvPr>
          <p:cNvSpPr>
            <a:spLocks noGrp="1"/>
          </p:cNvSpPr>
          <p:nvPr>
            <p:ph type="title"/>
          </p:nvPr>
        </p:nvSpPr>
        <p:spPr/>
        <p:txBody>
          <a:bodyPr>
            <a:normAutofit/>
          </a:bodyPr>
          <a:lstStyle/>
          <a:p>
            <a:r>
              <a:rPr lang="lt-LT" dirty="0"/>
              <a:t>Idėjos „</a:t>
            </a:r>
            <a:r>
              <a:rPr lang="en-US" dirty="0" err="1"/>
              <a:t>Ledams</a:t>
            </a:r>
            <a:r>
              <a:rPr lang="en-US" dirty="0"/>
              <a:t> </a:t>
            </a:r>
            <a:r>
              <a:rPr lang="en-US" dirty="0" err="1"/>
              <a:t>pralau</a:t>
            </a:r>
            <a:r>
              <a:rPr lang="lt-LT" dirty="0" err="1"/>
              <a:t>žti</a:t>
            </a:r>
            <a:r>
              <a:rPr lang="lt-LT" dirty="0"/>
              <a:t>“</a:t>
            </a:r>
            <a:endParaRPr lang="en-GB" dirty="0"/>
          </a:p>
        </p:txBody>
      </p:sp>
      <p:sp>
        <p:nvSpPr>
          <p:cNvPr id="3" name="Označba mesta vsebine 2">
            <a:extLst>
              <a:ext uri="{FF2B5EF4-FFF2-40B4-BE49-F238E27FC236}">
                <a16:creationId xmlns:a16="http://schemas.microsoft.com/office/drawing/2014/main" id="{A204B40E-6EBA-4420-B041-3BC192AA1B19}"/>
              </a:ext>
            </a:extLst>
          </p:cNvPr>
          <p:cNvSpPr>
            <a:spLocks noGrp="1"/>
          </p:cNvSpPr>
          <p:nvPr>
            <p:ph idx="1"/>
          </p:nvPr>
        </p:nvSpPr>
        <p:spPr/>
        <p:txBody>
          <a:bodyPr>
            <a:normAutofit lnSpcReduction="10000"/>
          </a:bodyPr>
          <a:lstStyle/>
          <a:p>
            <a:r>
              <a:rPr lang="lt-LT" b="1" dirty="0">
                <a:solidFill>
                  <a:srgbClr val="76B4A6"/>
                </a:solidFill>
              </a:rPr>
              <a:t>Dvi tiesos ir melas: </a:t>
            </a:r>
            <a:r>
              <a:rPr lang="lt-LT" dirty="0"/>
              <a:t>pasakykite tris sakinius apie save, vienas iš jų turėtų būti melagingas. Jūsų partneris turėtų atspėti, kuris iš jų nėra tiesa.</a:t>
            </a:r>
          </a:p>
          <a:p>
            <a:r>
              <a:rPr lang="lt-LT" b="1" dirty="0">
                <a:solidFill>
                  <a:srgbClr val="76B4A6"/>
                </a:solidFill>
              </a:rPr>
              <a:t>5 (arba 10) bendrų dalykų: </a:t>
            </a:r>
            <a:r>
              <a:rPr lang="lt-LT" dirty="0"/>
              <a:t>pasikalbėkite su savo partneriu ir pabandykite surasti bent 5 jums bendrus dalykus.</a:t>
            </a:r>
          </a:p>
          <a:p>
            <a:r>
              <a:rPr lang="lt-LT" b="1" dirty="0">
                <a:solidFill>
                  <a:srgbClr val="76B4A6"/>
                </a:solidFill>
              </a:rPr>
              <a:t>Žaidimas "Nupiešk mano paveikslėlį": </a:t>
            </a:r>
            <a:r>
              <a:rPr lang="lt-LT" dirty="0"/>
              <a:t>įdomus būdas lavinti klausymo ir apibūdinimo įgūdžius.</a:t>
            </a:r>
          </a:p>
          <a:p>
            <a:r>
              <a:rPr lang="lt-LT" b="1" dirty="0">
                <a:solidFill>
                  <a:srgbClr val="76B4A6"/>
                </a:solidFill>
              </a:rPr>
              <a:t>Ar norėtumėte: </a:t>
            </a:r>
            <a:r>
              <a:rPr lang="lt-LT" dirty="0"/>
              <a:t>klasikinis žaidimas, kuriame galite pasirinkti vieną iš dviejų variantų. </a:t>
            </a:r>
            <a:r>
              <a:rPr lang="lt-LT" dirty="0">
                <a:solidFill>
                  <a:srgbClr val="76B4A6"/>
                </a:solidFill>
                <a:hlinkClick r:id="rId2">
                  <a:extLst>
                    <a:ext uri="{A12FA001-AC4F-418D-AE19-62706E023703}">
                      <ahyp:hlinkClr xmlns:ahyp="http://schemas.microsoft.com/office/drawing/2018/hyperlinkcolor" val="tx"/>
                    </a:ext>
                  </a:extLst>
                </a:hlinkClick>
              </a:rPr>
              <a:t>Klausimų pavyzdžiai</a:t>
            </a:r>
            <a:endParaRPr lang="en-GB" dirty="0">
              <a:solidFill>
                <a:srgbClr val="76B4A6"/>
              </a:solidFill>
            </a:endParaRPr>
          </a:p>
          <a:p>
            <a:r>
              <a:rPr lang="lt-LT" b="1" dirty="0">
                <a:solidFill>
                  <a:srgbClr val="76B4A6"/>
                </a:solidFill>
              </a:rPr>
              <a:t>Ledlaužio klausimai: </a:t>
            </a:r>
            <a:r>
              <a:rPr lang="lt-LT" dirty="0"/>
              <a:t>sugalvokite keletą idėjų. (15 min.)</a:t>
            </a:r>
            <a:endParaRPr lang="en-GB" dirty="0"/>
          </a:p>
          <a:p>
            <a:endParaRPr lang="en-GB" dirty="0"/>
          </a:p>
        </p:txBody>
      </p:sp>
    </p:spTree>
    <p:extLst>
      <p:ext uri="{BB962C8B-B14F-4D97-AF65-F5344CB8AC3E}">
        <p14:creationId xmlns:p14="http://schemas.microsoft.com/office/powerpoint/2010/main" val="37801739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0287DF1-BBD2-45B7-AA68-81C9D2EFBB4B}"/>
              </a:ext>
            </a:extLst>
          </p:cNvPr>
          <p:cNvSpPr>
            <a:spLocks noGrp="1"/>
          </p:cNvSpPr>
          <p:nvPr>
            <p:ph type="title"/>
          </p:nvPr>
        </p:nvSpPr>
        <p:spPr/>
        <p:txBody>
          <a:bodyPr/>
          <a:lstStyle/>
          <a:p>
            <a:r>
              <a:rPr lang="lt-LT" dirty="0"/>
              <a:t>Mentorystės sutartis</a:t>
            </a:r>
            <a:endParaRPr lang="en-GB" dirty="0"/>
          </a:p>
        </p:txBody>
      </p:sp>
      <p:sp>
        <p:nvSpPr>
          <p:cNvPr id="3" name="Označba mesta vsebine 2">
            <a:extLst>
              <a:ext uri="{FF2B5EF4-FFF2-40B4-BE49-F238E27FC236}">
                <a16:creationId xmlns:a16="http://schemas.microsoft.com/office/drawing/2014/main" id="{CA10C253-ED6E-4F51-9471-5A31452DBA66}"/>
              </a:ext>
            </a:extLst>
          </p:cNvPr>
          <p:cNvSpPr>
            <a:spLocks noGrp="1"/>
          </p:cNvSpPr>
          <p:nvPr>
            <p:ph idx="1"/>
          </p:nvPr>
        </p:nvSpPr>
        <p:spPr/>
        <p:txBody>
          <a:bodyPr>
            <a:normAutofit lnSpcReduction="10000"/>
          </a:bodyPr>
          <a:lstStyle/>
          <a:p>
            <a:pPr marL="0" indent="0">
              <a:buNone/>
            </a:pPr>
            <a:r>
              <a:rPr lang="lt-LT" dirty="0"/>
              <a:t>Siekiant užtikrinti sklandžią ir sėkmingą mentorystės programos eigą, mentorius ir mokinys turi susitarti prieš pradedant kurti santykius.</a:t>
            </a:r>
          </a:p>
          <a:p>
            <a:pPr marL="0" indent="0">
              <a:buNone/>
            </a:pPr>
            <a:endParaRPr lang="en-GB" dirty="0"/>
          </a:p>
          <a:p>
            <a:pPr marL="0" indent="0">
              <a:buNone/>
            </a:pPr>
            <a:r>
              <a:rPr lang="en-GB" dirty="0" err="1"/>
              <a:t>Sutartyje</a:t>
            </a:r>
            <a:r>
              <a:rPr lang="en-GB" dirty="0"/>
              <a:t> </a:t>
            </a:r>
            <a:r>
              <a:rPr lang="en-GB" dirty="0" err="1"/>
              <a:t>turite</a:t>
            </a:r>
            <a:r>
              <a:rPr lang="en-GB" dirty="0"/>
              <a:t>:</a:t>
            </a:r>
            <a:endParaRPr lang="lt-LT" dirty="0"/>
          </a:p>
          <a:p>
            <a:r>
              <a:rPr lang="lt-LT" dirty="0"/>
              <a:t>išsiaiškinti mentorystės santykiams svarbius dalykus;</a:t>
            </a:r>
          </a:p>
          <a:p>
            <a:r>
              <a:rPr lang="lt-LT" dirty="0"/>
              <a:t>nustatyti susitarimo detales.</a:t>
            </a:r>
          </a:p>
          <a:p>
            <a:endParaRPr lang="en-GB" dirty="0"/>
          </a:p>
          <a:p>
            <a:r>
              <a:rPr lang="lt-LT" dirty="0"/>
              <a:t>Pagalvokite apie sutarties turinį – koks turinys, jūsų nuomone, turėtų sudaryti Mentorystės sutartį?</a:t>
            </a:r>
            <a:endParaRPr lang="en-GB" dirty="0"/>
          </a:p>
        </p:txBody>
      </p:sp>
    </p:spTree>
    <p:extLst>
      <p:ext uri="{BB962C8B-B14F-4D97-AF65-F5344CB8AC3E}">
        <p14:creationId xmlns:p14="http://schemas.microsoft.com/office/powerpoint/2010/main" val="42684076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0287DF1-BBD2-45B7-AA68-81C9D2EFBB4B}"/>
              </a:ext>
            </a:extLst>
          </p:cNvPr>
          <p:cNvSpPr>
            <a:spLocks noGrp="1"/>
          </p:cNvSpPr>
          <p:nvPr>
            <p:ph type="title"/>
          </p:nvPr>
        </p:nvSpPr>
        <p:spPr/>
        <p:txBody>
          <a:bodyPr/>
          <a:lstStyle/>
          <a:p>
            <a:r>
              <a:rPr lang="lt-LT" dirty="0"/>
              <a:t>Mentorystės sutartis</a:t>
            </a:r>
            <a:r>
              <a:rPr lang="en-GB" dirty="0"/>
              <a:t>– </a:t>
            </a:r>
            <a:r>
              <a:rPr lang="lt-LT" dirty="0"/>
              <a:t>turinys</a:t>
            </a:r>
            <a:r>
              <a:rPr lang="en-GB" dirty="0"/>
              <a:t> – I</a:t>
            </a:r>
            <a:r>
              <a:rPr lang="lt-LT" dirty="0"/>
              <a:t> dalis</a:t>
            </a:r>
            <a:endParaRPr lang="en-GB" dirty="0"/>
          </a:p>
        </p:txBody>
      </p:sp>
      <p:sp>
        <p:nvSpPr>
          <p:cNvPr id="3" name="Označba mesta vsebine 2">
            <a:extLst>
              <a:ext uri="{FF2B5EF4-FFF2-40B4-BE49-F238E27FC236}">
                <a16:creationId xmlns:a16="http://schemas.microsoft.com/office/drawing/2014/main" id="{CA10C253-ED6E-4F51-9471-5A31452DBA66}"/>
              </a:ext>
            </a:extLst>
          </p:cNvPr>
          <p:cNvSpPr>
            <a:spLocks noGrp="1"/>
          </p:cNvSpPr>
          <p:nvPr>
            <p:ph idx="1"/>
          </p:nvPr>
        </p:nvSpPr>
        <p:spPr/>
        <p:txBody>
          <a:bodyPr/>
          <a:lstStyle/>
          <a:p>
            <a:pPr marL="0" indent="0">
              <a:buNone/>
            </a:pPr>
            <a:r>
              <a:rPr lang="lt-LT" dirty="0"/>
              <a:t>Mentorystės sutartyje turėtų būti nurodyta:</a:t>
            </a:r>
          </a:p>
          <a:p>
            <a:pPr marL="0" indent="0">
              <a:buNone/>
            </a:pPr>
            <a:endParaRPr lang="en-GB" dirty="0"/>
          </a:p>
          <a:p>
            <a:r>
              <a:rPr lang="lt-LT" dirty="0"/>
              <a:t>Įgyvendinimo būdas (kontaktiniu arba nuotoliniu būdu)</a:t>
            </a:r>
          </a:p>
          <a:p>
            <a:r>
              <a:rPr lang="lt-LT" dirty="0"/>
              <a:t>Susitikimų dažnumas (rekomenduojame bent kartą per mėnesį ar dažniau)</a:t>
            </a:r>
          </a:p>
          <a:p>
            <a:r>
              <a:rPr lang="lt-LT" dirty="0"/>
              <a:t>Susitikimo trukmė</a:t>
            </a:r>
          </a:p>
          <a:p>
            <a:r>
              <a:rPr lang="lt-LT" dirty="0"/>
              <a:t>Susitikimų vieta</a:t>
            </a:r>
            <a:endParaRPr lang="en-GB" dirty="0"/>
          </a:p>
        </p:txBody>
      </p:sp>
    </p:spTree>
    <p:extLst>
      <p:ext uri="{BB962C8B-B14F-4D97-AF65-F5344CB8AC3E}">
        <p14:creationId xmlns:p14="http://schemas.microsoft.com/office/powerpoint/2010/main" val="4219091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0287DF1-BBD2-45B7-AA68-81C9D2EFBB4B}"/>
              </a:ext>
            </a:extLst>
          </p:cNvPr>
          <p:cNvSpPr>
            <a:spLocks noGrp="1"/>
          </p:cNvSpPr>
          <p:nvPr>
            <p:ph type="title"/>
          </p:nvPr>
        </p:nvSpPr>
        <p:spPr/>
        <p:txBody>
          <a:bodyPr/>
          <a:lstStyle/>
          <a:p>
            <a:r>
              <a:rPr lang="lt-LT" dirty="0"/>
              <a:t>Mentorystės sutartis– turinys – II dalis</a:t>
            </a:r>
            <a:endParaRPr lang="en-GB" dirty="0"/>
          </a:p>
        </p:txBody>
      </p:sp>
      <p:sp>
        <p:nvSpPr>
          <p:cNvPr id="3" name="Označba mesta vsebine 2">
            <a:extLst>
              <a:ext uri="{FF2B5EF4-FFF2-40B4-BE49-F238E27FC236}">
                <a16:creationId xmlns:a16="http://schemas.microsoft.com/office/drawing/2014/main" id="{CA10C253-ED6E-4F51-9471-5A31452DBA66}"/>
              </a:ext>
            </a:extLst>
          </p:cNvPr>
          <p:cNvSpPr>
            <a:spLocks noGrp="1"/>
          </p:cNvSpPr>
          <p:nvPr>
            <p:ph idx="1"/>
          </p:nvPr>
        </p:nvSpPr>
        <p:spPr/>
        <p:txBody>
          <a:bodyPr/>
          <a:lstStyle/>
          <a:p>
            <a:endParaRPr lang="en-GB" dirty="0"/>
          </a:p>
          <a:p>
            <a:r>
              <a:rPr lang="lt-LT" dirty="0"/>
              <a:t>Tikslai arba rezultatai, kurių tikimasi</a:t>
            </a:r>
          </a:p>
          <a:p>
            <a:r>
              <a:rPr lang="lt-LT" dirty="0"/>
              <a:t>Bendravimas ne susitikimų metu (kada, kaip ir pan.)</a:t>
            </a:r>
          </a:p>
          <a:p>
            <a:r>
              <a:rPr lang="lt-LT" dirty="0"/>
              <a:t>Konfidencialumo sąlygos</a:t>
            </a:r>
          </a:p>
          <a:p>
            <a:r>
              <a:rPr lang="lt-LT" dirty="0"/>
              <a:t>Kriterijai</a:t>
            </a:r>
            <a:endParaRPr lang="en-GB" dirty="0"/>
          </a:p>
        </p:txBody>
      </p:sp>
    </p:spTree>
    <p:extLst>
      <p:ext uri="{BB962C8B-B14F-4D97-AF65-F5344CB8AC3E}">
        <p14:creationId xmlns:p14="http://schemas.microsoft.com/office/powerpoint/2010/main" val="861949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938CF61-FEC6-4085-B1D7-B5BBA17AF958}"/>
              </a:ext>
            </a:extLst>
          </p:cNvPr>
          <p:cNvSpPr>
            <a:spLocks noGrp="1"/>
          </p:cNvSpPr>
          <p:nvPr>
            <p:ph type="title"/>
          </p:nvPr>
        </p:nvSpPr>
        <p:spPr/>
        <p:txBody>
          <a:bodyPr/>
          <a:lstStyle/>
          <a:p>
            <a:r>
              <a:rPr lang="en-GB" sz="6000" dirty="0"/>
              <a:t>2</a:t>
            </a:r>
            <a:r>
              <a:rPr lang="lt-LT" sz="6000" dirty="0"/>
              <a:t> skyrius</a:t>
            </a:r>
            <a:r>
              <a:rPr lang="en-GB" sz="6000" dirty="0"/>
              <a:t>: </a:t>
            </a:r>
            <a:r>
              <a:rPr lang="lt-LT" dirty="0"/>
              <a:t>Kaip surengti į karjerą orientuotą mentorystės sesiją</a:t>
            </a:r>
            <a:endParaRPr lang="en-GB" dirty="0"/>
          </a:p>
        </p:txBody>
      </p:sp>
      <p:sp>
        <p:nvSpPr>
          <p:cNvPr id="3" name="Označba mesta besedila 2">
            <a:extLst>
              <a:ext uri="{FF2B5EF4-FFF2-40B4-BE49-F238E27FC236}">
                <a16:creationId xmlns:a16="http://schemas.microsoft.com/office/drawing/2014/main" id="{C1368A5D-3F5E-46A9-99E3-4706E29F472D}"/>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20964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lt-LT" sz="4000" dirty="0"/>
              <a:t>Tikslai</a:t>
            </a:r>
            <a:endParaRPr lang="en-GB" sz="4000" dirty="0"/>
          </a:p>
        </p:txBody>
      </p:sp>
      <p:sp>
        <p:nvSpPr>
          <p:cNvPr id="3" name="Content Placeholder 2"/>
          <p:cNvSpPr>
            <a:spLocks noGrp="1"/>
          </p:cNvSpPr>
          <p:nvPr>
            <p:ph idx="1"/>
          </p:nvPr>
        </p:nvSpPr>
        <p:spPr/>
        <p:txBody>
          <a:bodyPr/>
          <a:lstStyle/>
          <a:p>
            <a:pPr marL="0" indent="0">
              <a:buNone/>
            </a:pPr>
            <a:r>
              <a:rPr lang="lt-LT" dirty="0"/>
              <a:t>Praėję šį skyrių:</a:t>
            </a:r>
          </a:p>
          <a:p>
            <a:r>
              <a:rPr lang="lt-LT" dirty="0"/>
              <a:t>Galėsite nustatyti susitikimo sesijos etapus ir veiklas kiekvienam etapui;</a:t>
            </a:r>
          </a:p>
          <a:p>
            <a:r>
              <a:rPr lang="lt-LT" dirty="0"/>
              <a:t>Susipažinsite su GROW modeliu, kad gebėtumėte susisteminti sesiją.</a:t>
            </a:r>
            <a:endParaRPr lang="en-GB" dirty="0"/>
          </a:p>
        </p:txBody>
      </p:sp>
    </p:spTree>
    <p:extLst>
      <p:ext uri="{BB962C8B-B14F-4D97-AF65-F5344CB8AC3E}">
        <p14:creationId xmlns:p14="http://schemas.microsoft.com/office/powerpoint/2010/main" val="3234437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47E135-7DB5-41C1-913B-3A7E4321894C}"/>
              </a:ext>
            </a:extLst>
          </p:cNvPr>
          <p:cNvSpPr>
            <a:spLocks noGrp="1"/>
          </p:cNvSpPr>
          <p:nvPr>
            <p:ph type="title"/>
          </p:nvPr>
        </p:nvSpPr>
        <p:spPr/>
        <p:txBody>
          <a:bodyPr/>
          <a:lstStyle/>
          <a:p>
            <a:r>
              <a:rPr lang="pl-PL" dirty="0" err="1"/>
              <a:t>Kaip</a:t>
            </a:r>
            <a:r>
              <a:rPr lang="pl-PL" dirty="0"/>
              <a:t> </a:t>
            </a:r>
            <a:r>
              <a:rPr lang="pl-PL" dirty="0" err="1"/>
              <a:t>padaryti</a:t>
            </a:r>
            <a:r>
              <a:rPr lang="pl-PL" dirty="0"/>
              <a:t> </a:t>
            </a:r>
            <a:r>
              <a:rPr lang="lt-LT" dirty="0"/>
              <a:t>mentorystės</a:t>
            </a:r>
            <a:r>
              <a:rPr lang="pl-PL" dirty="0"/>
              <a:t> </a:t>
            </a:r>
            <a:r>
              <a:rPr lang="pl-PL" dirty="0" err="1"/>
              <a:t>sesiją</a:t>
            </a:r>
            <a:r>
              <a:rPr lang="pl-PL" dirty="0"/>
              <a:t> </a:t>
            </a:r>
            <a:r>
              <a:rPr lang="pl-PL" dirty="0" err="1"/>
              <a:t>produktyvią</a:t>
            </a:r>
            <a:r>
              <a:rPr lang="pl-PL" dirty="0"/>
              <a:t>?</a:t>
            </a:r>
            <a:r>
              <a:rPr lang="en-GB" dirty="0"/>
              <a:t>	</a:t>
            </a:r>
          </a:p>
        </p:txBody>
      </p:sp>
      <p:sp>
        <p:nvSpPr>
          <p:cNvPr id="3" name="Označba mesta vsebine 2">
            <a:extLst>
              <a:ext uri="{FF2B5EF4-FFF2-40B4-BE49-F238E27FC236}">
                <a16:creationId xmlns:a16="http://schemas.microsoft.com/office/drawing/2014/main" id="{9C52C0CE-D76B-45F5-AD92-818E80C0CCD6}"/>
              </a:ext>
            </a:extLst>
          </p:cNvPr>
          <p:cNvSpPr>
            <a:spLocks noGrp="1"/>
          </p:cNvSpPr>
          <p:nvPr>
            <p:ph idx="1"/>
          </p:nvPr>
        </p:nvSpPr>
        <p:spPr/>
        <p:txBody>
          <a:bodyPr/>
          <a:lstStyle/>
          <a:p>
            <a:r>
              <a:rPr lang="lt-LT" dirty="0"/>
              <a:t>Mentorystės sesijos metu galima nukrypti nuo tikslo... Galite pasikalbėti su savo mokiniu apie jo patirtį, galimybes ir pan., bet neįvykdysite susitikimo tikslų.</a:t>
            </a:r>
          </a:p>
          <a:p>
            <a:r>
              <a:rPr lang="lt-LT" dirty="0"/>
              <a:t>Susitikimo tikslas – ne tik užmegzti pokalbį su mokiniu, bet ir prisidėti prie jo tikslų įgyvendinimo.</a:t>
            </a:r>
          </a:p>
          <a:p>
            <a:r>
              <a:rPr lang="lt-LT" dirty="0"/>
              <a:t>Štai kodėl turite sudaryti veiksmų planą.</a:t>
            </a:r>
          </a:p>
          <a:p>
            <a:r>
              <a:rPr lang="lt-LT" dirty="0"/>
              <a:t>Pažvelkime į jūsų susitikimo sesijos struktūrą…</a:t>
            </a:r>
            <a:endParaRPr lang="en-GB" dirty="0"/>
          </a:p>
        </p:txBody>
      </p:sp>
    </p:spTree>
    <p:extLst>
      <p:ext uri="{BB962C8B-B14F-4D97-AF65-F5344CB8AC3E}">
        <p14:creationId xmlns:p14="http://schemas.microsoft.com/office/powerpoint/2010/main" val="14632302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47E135-7DB5-41C1-913B-3A7E4321894C}"/>
              </a:ext>
            </a:extLst>
          </p:cNvPr>
          <p:cNvSpPr>
            <a:spLocks noGrp="1"/>
          </p:cNvSpPr>
          <p:nvPr>
            <p:ph type="title"/>
          </p:nvPr>
        </p:nvSpPr>
        <p:spPr/>
        <p:txBody>
          <a:bodyPr/>
          <a:lstStyle/>
          <a:p>
            <a:r>
              <a:rPr lang="en-GB" dirty="0"/>
              <a:t>	</a:t>
            </a:r>
            <a:r>
              <a:rPr lang="en-GB" dirty="0" err="1"/>
              <a:t>Susitikimo</a:t>
            </a:r>
            <a:r>
              <a:rPr lang="en-GB" dirty="0"/>
              <a:t> </a:t>
            </a:r>
            <a:r>
              <a:rPr lang="en-GB" dirty="0" err="1"/>
              <a:t>sesijos</a:t>
            </a:r>
            <a:r>
              <a:rPr lang="en-GB" dirty="0"/>
              <a:t> </a:t>
            </a:r>
            <a:r>
              <a:rPr lang="en-GB" dirty="0" err="1"/>
              <a:t>struktūra</a:t>
            </a:r>
            <a:endParaRPr lang="en-GB" dirty="0"/>
          </a:p>
        </p:txBody>
      </p:sp>
      <p:sp>
        <p:nvSpPr>
          <p:cNvPr id="3" name="Označba mesta vsebine 2">
            <a:extLst>
              <a:ext uri="{FF2B5EF4-FFF2-40B4-BE49-F238E27FC236}">
                <a16:creationId xmlns:a16="http://schemas.microsoft.com/office/drawing/2014/main" id="{9C52C0CE-D76B-45F5-AD92-818E80C0CCD6}"/>
              </a:ext>
            </a:extLst>
          </p:cNvPr>
          <p:cNvSpPr>
            <a:spLocks noGrp="1"/>
          </p:cNvSpPr>
          <p:nvPr>
            <p:ph idx="1"/>
          </p:nvPr>
        </p:nvSpPr>
        <p:spPr>
          <a:xfrm>
            <a:off x="838200" y="1825625"/>
            <a:ext cx="3630105" cy="4351338"/>
          </a:xfrm>
        </p:spPr>
        <p:txBody>
          <a:bodyPr/>
          <a:lstStyle/>
          <a:p>
            <a:endParaRPr lang="en-GB" dirty="0"/>
          </a:p>
          <a:p>
            <a:r>
              <a:rPr lang="en-GB" dirty="0" err="1"/>
              <a:t>Prieš</a:t>
            </a:r>
            <a:r>
              <a:rPr lang="en-GB" dirty="0"/>
              <a:t> </a:t>
            </a:r>
            <a:r>
              <a:rPr lang="en-GB" dirty="0" err="1"/>
              <a:t>sesiją</a:t>
            </a:r>
            <a:endParaRPr lang="lt-LT" dirty="0"/>
          </a:p>
          <a:p>
            <a:r>
              <a:rPr lang="en-GB" dirty="0" err="1"/>
              <a:t>Sesijos</a:t>
            </a:r>
            <a:r>
              <a:rPr lang="en-GB" dirty="0"/>
              <a:t> </a:t>
            </a:r>
            <a:r>
              <a:rPr lang="en-GB" dirty="0" err="1"/>
              <a:t>metu</a:t>
            </a:r>
            <a:endParaRPr lang="lt-LT" dirty="0"/>
          </a:p>
          <a:p>
            <a:r>
              <a:rPr lang="en-GB" dirty="0"/>
              <a:t>Po se</a:t>
            </a:r>
            <a:r>
              <a:rPr lang="lt-LT" dirty="0"/>
              <a:t>sijos</a:t>
            </a:r>
            <a:endParaRPr lang="en-GB" dirty="0"/>
          </a:p>
        </p:txBody>
      </p:sp>
    </p:spTree>
    <p:extLst>
      <p:ext uri="{BB962C8B-B14F-4D97-AF65-F5344CB8AC3E}">
        <p14:creationId xmlns:p14="http://schemas.microsoft.com/office/powerpoint/2010/main" val="11431474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D47E135-7DB5-41C1-913B-3A7E4321894C}"/>
              </a:ext>
            </a:extLst>
          </p:cNvPr>
          <p:cNvSpPr>
            <a:spLocks noGrp="1"/>
          </p:cNvSpPr>
          <p:nvPr>
            <p:ph type="title"/>
          </p:nvPr>
        </p:nvSpPr>
        <p:spPr/>
        <p:txBody>
          <a:bodyPr/>
          <a:lstStyle/>
          <a:p>
            <a:r>
              <a:rPr lang="lt-LT" dirty="0"/>
              <a:t>Prieš sesiją</a:t>
            </a:r>
            <a:endParaRPr lang="en-GB" dirty="0"/>
          </a:p>
        </p:txBody>
      </p:sp>
      <p:graphicFrame>
        <p:nvGraphicFramePr>
          <p:cNvPr id="4" name="Tabela 4">
            <a:extLst>
              <a:ext uri="{FF2B5EF4-FFF2-40B4-BE49-F238E27FC236}">
                <a16:creationId xmlns:a16="http://schemas.microsoft.com/office/drawing/2014/main" id="{2765A4B2-B427-4536-BA3B-0B9848774C2E}"/>
              </a:ext>
            </a:extLst>
          </p:cNvPr>
          <p:cNvGraphicFramePr>
            <a:graphicFrameLocks noGrp="1"/>
          </p:cNvGraphicFramePr>
          <p:nvPr>
            <p:ph idx="1"/>
            <p:extLst>
              <p:ext uri="{D42A27DB-BD31-4B8C-83A1-F6EECF244321}">
                <p14:modId xmlns:p14="http://schemas.microsoft.com/office/powerpoint/2010/main" val="3825538546"/>
              </p:ext>
            </p:extLst>
          </p:nvPr>
        </p:nvGraphicFramePr>
        <p:xfrm>
          <a:off x="797878" y="1949912"/>
          <a:ext cx="10596239" cy="1833880"/>
        </p:xfrm>
        <a:graphic>
          <a:graphicData uri="http://schemas.openxmlformats.org/drawingml/2006/table">
            <a:tbl>
              <a:tblPr firstRow="1" bandRow="1">
                <a:tableStyleId>{5C22544A-7EE6-4342-B048-85BDC9FD1C3A}</a:tableStyleId>
              </a:tblPr>
              <a:tblGrid>
                <a:gridCol w="5342850">
                  <a:extLst>
                    <a:ext uri="{9D8B030D-6E8A-4147-A177-3AD203B41FA5}">
                      <a16:colId xmlns:a16="http://schemas.microsoft.com/office/drawing/2014/main" val="3659185636"/>
                    </a:ext>
                  </a:extLst>
                </a:gridCol>
                <a:gridCol w="5253389">
                  <a:extLst>
                    <a:ext uri="{9D8B030D-6E8A-4147-A177-3AD203B41FA5}">
                      <a16:colId xmlns:a16="http://schemas.microsoft.com/office/drawing/2014/main" val="2177783589"/>
                    </a:ext>
                  </a:extLst>
                </a:gridCol>
              </a:tblGrid>
              <a:tr h="370840">
                <a:tc>
                  <a:txBody>
                    <a:bodyPr/>
                    <a:lstStyle/>
                    <a:p>
                      <a:r>
                        <a:rPr lang="lt-LT" noProof="0" dirty="0"/>
                        <a:t>Mokinys</a:t>
                      </a:r>
                      <a:endParaRPr lang="en-GB" noProof="0" dirty="0"/>
                    </a:p>
                  </a:txBody>
                  <a:tcPr/>
                </a:tc>
                <a:tc>
                  <a:txBody>
                    <a:bodyPr/>
                    <a:lstStyle/>
                    <a:p>
                      <a:r>
                        <a:rPr lang="lt-LT" noProof="0" dirty="0"/>
                        <a:t>Mokytojas</a:t>
                      </a:r>
                      <a:endParaRPr lang="en-GB" noProof="0" dirty="0"/>
                    </a:p>
                  </a:txBody>
                  <a:tcPr/>
                </a:tc>
                <a:extLst>
                  <a:ext uri="{0D108BD9-81ED-4DB2-BD59-A6C34878D82A}">
                    <a16:rowId xmlns:a16="http://schemas.microsoft.com/office/drawing/2014/main" val="904622658"/>
                  </a:ext>
                </a:extLst>
              </a:tr>
              <a:tr h="370840">
                <a:tc>
                  <a:txBody>
                    <a:bodyPr/>
                    <a:lstStyle/>
                    <a:p>
                      <a:r>
                        <a:rPr lang="lt-LT" noProof="0" dirty="0"/>
                        <a:t>Likus bent dienai ar dviem iki susitikimo, paruoškite trumpą darbotvarkę ir nusiųskite ją savo mentoriui. Praneškite jam/jai apie temas (iššūkiai, tolesni veiksmai, būsimi žingsniai), kurias norėtumėte aptarti užsiėmimo metu.</a:t>
                      </a:r>
                      <a:endParaRPr lang="en-GB" noProof="0" dirty="0"/>
                    </a:p>
                  </a:txBody>
                  <a:tcPr/>
                </a:tc>
                <a:tc>
                  <a:txBody>
                    <a:bodyPr/>
                    <a:lstStyle/>
                    <a:p>
                      <a:r>
                        <a:rPr lang="lt-LT" noProof="0" dirty="0"/>
                        <a:t>Perskaitykite mokinio paruoštą darbotvarkę ir pasiruoškite darbui pasirinktose srityse.</a:t>
                      </a:r>
                    </a:p>
                    <a:p>
                      <a:r>
                        <a:rPr lang="lt-LT" noProof="0" dirty="0"/>
                        <a:t>Taip pat pridėkite keletą punktų, jei tai aktualu ir būtina – jei tai darote, pasidalykite jais su savo mokiniu, kad abu galėtumėte pasiruošti.</a:t>
                      </a:r>
                      <a:endParaRPr lang="en-GB" noProof="0" dirty="0"/>
                    </a:p>
                  </a:txBody>
                  <a:tcPr/>
                </a:tc>
                <a:extLst>
                  <a:ext uri="{0D108BD9-81ED-4DB2-BD59-A6C34878D82A}">
                    <a16:rowId xmlns:a16="http://schemas.microsoft.com/office/drawing/2014/main" val="3631735574"/>
                  </a:ext>
                </a:extLst>
              </a:tr>
            </a:tbl>
          </a:graphicData>
        </a:graphic>
      </p:graphicFrame>
      <p:sp>
        <p:nvSpPr>
          <p:cNvPr id="5" name="PoljeZBesedilom 4">
            <a:extLst>
              <a:ext uri="{FF2B5EF4-FFF2-40B4-BE49-F238E27FC236}">
                <a16:creationId xmlns:a16="http://schemas.microsoft.com/office/drawing/2014/main" id="{70088EFF-68CC-4C54-A4C9-D8C96BF00034}"/>
              </a:ext>
            </a:extLst>
          </p:cNvPr>
          <p:cNvSpPr txBox="1"/>
          <p:nvPr/>
        </p:nvSpPr>
        <p:spPr>
          <a:xfrm>
            <a:off x="797878" y="4039340"/>
            <a:ext cx="10596239" cy="923330"/>
          </a:xfrm>
          <a:prstGeom prst="rect">
            <a:avLst/>
          </a:prstGeom>
          <a:noFill/>
        </p:spPr>
        <p:txBody>
          <a:bodyPr wrap="square" rtlCol="0">
            <a:spAutoFit/>
          </a:bodyPr>
          <a:lstStyle/>
          <a:p>
            <a:r>
              <a:rPr lang="lt-LT" dirty="0"/>
              <a:t>Žinokite, kad sesija taip pat turi vykti natūraliai. Jei reikia, sesijos metu galite papildyti arba koreguoti susitikimo tvarkaraštį. Tačiau norint pasiekti geresnių kiekvienos sesijos rezultatų, svarbu vadovautis prieš tai nusistatytu pavyzdžiu – tai padės išlaikyti dėmesį, neprarasti brangaus seanso laiko ir būti produktyvesniems.</a:t>
            </a:r>
            <a:endParaRPr lang="en-GB" dirty="0"/>
          </a:p>
        </p:txBody>
      </p:sp>
    </p:spTree>
    <p:extLst>
      <p:ext uri="{BB962C8B-B14F-4D97-AF65-F5344CB8AC3E}">
        <p14:creationId xmlns:p14="http://schemas.microsoft.com/office/powerpoint/2010/main" val="1245051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9880CC1-2454-432E-82A8-B6FFEBE7140A}"/>
              </a:ext>
            </a:extLst>
          </p:cNvPr>
          <p:cNvSpPr>
            <a:spLocks noGrp="1"/>
          </p:cNvSpPr>
          <p:nvPr>
            <p:ph type="title"/>
          </p:nvPr>
        </p:nvSpPr>
        <p:spPr/>
        <p:txBody>
          <a:bodyPr/>
          <a:lstStyle/>
          <a:p>
            <a:r>
              <a:rPr lang="lt-LT" dirty="0"/>
              <a:t>Sesijos metu</a:t>
            </a:r>
            <a:endParaRPr lang="en-GB" dirty="0"/>
          </a:p>
        </p:txBody>
      </p:sp>
      <p:sp>
        <p:nvSpPr>
          <p:cNvPr id="3" name="Označba mesta vsebine 2">
            <a:extLst>
              <a:ext uri="{FF2B5EF4-FFF2-40B4-BE49-F238E27FC236}">
                <a16:creationId xmlns:a16="http://schemas.microsoft.com/office/drawing/2014/main" id="{F6FA0AC2-5A71-4CF3-9390-0F8C05B91446}"/>
              </a:ext>
            </a:extLst>
          </p:cNvPr>
          <p:cNvSpPr>
            <a:spLocks noGrp="1"/>
          </p:cNvSpPr>
          <p:nvPr>
            <p:ph idx="1"/>
          </p:nvPr>
        </p:nvSpPr>
        <p:spPr/>
        <p:txBody>
          <a:bodyPr>
            <a:normAutofit fontScale="92500" lnSpcReduction="10000"/>
          </a:bodyPr>
          <a:lstStyle/>
          <a:p>
            <a:r>
              <a:rPr lang="lt-LT" dirty="0"/>
              <a:t>Skirkite laiko trumpiems pokalbiams.</a:t>
            </a:r>
          </a:p>
          <a:p>
            <a:r>
              <a:rPr lang="lt-LT" dirty="0"/>
              <a:t>Būkite susikaupę.</a:t>
            </a:r>
          </a:p>
          <a:p>
            <a:r>
              <a:rPr lang="lt-LT" dirty="0"/>
              <a:t>Apžvelkite tai, kas nuveikta nuo paskutinės sesijos.</a:t>
            </a:r>
          </a:p>
          <a:p>
            <a:r>
              <a:rPr lang="lt-LT" dirty="0"/>
              <a:t>Aptarkite tai, kas dar nepadaryta. Neteiskite. Kas atsitiko ir ką galite padaryti, kad mokinys judėtų į priekį? Ar yra kokių nors problemų, kurias reikia spręsti?</a:t>
            </a:r>
          </a:p>
          <a:p>
            <a:r>
              <a:rPr lang="lt-LT" dirty="0"/>
              <a:t>Kalbėkite apie esamą veiklą ir galimus iššūkius – sutelkite dėmesį į tai, ką mokinys nori aptarti.</a:t>
            </a:r>
          </a:p>
          <a:p>
            <a:r>
              <a:rPr lang="lt-LT" dirty="0"/>
              <a:t>Sudarykite būsimos veiklos planą.</a:t>
            </a:r>
          </a:p>
          <a:p>
            <a:r>
              <a:rPr lang="lt-LT" dirty="0"/>
              <a:t>Suplanuokite kitą susitikimą.</a:t>
            </a:r>
            <a:endParaRPr lang="en-GB" dirty="0"/>
          </a:p>
        </p:txBody>
      </p:sp>
    </p:spTree>
    <p:extLst>
      <p:ext uri="{BB962C8B-B14F-4D97-AF65-F5344CB8AC3E}">
        <p14:creationId xmlns:p14="http://schemas.microsoft.com/office/powerpoint/2010/main" val="1892405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71650" y="1751618"/>
            <a:ext cx="8858250" cy="2585323"/>
          </a:xfrm>
          <a:prstGeom prst="rect">
            <a:avLst/>
          </a:prstGeom>
          <a:noFill/>
        </p:spPr>
        <p:txBody>
          <a:bodyPr wrap="square" rtlCol="0">
            <a:spAutoFit/>
          </a:bodyPr>
          <a:lstStyle/>
          <a:p>
            <a:r>
              <a:rPr lang="en-GB" dirty="0"/>
              <a:t>Šis </a:t>
            </a:r>
            <a:r>
              <a:rPr lang="en-GB" dirty="0" err="1"/>
              <a:t>modulis</a:t>
            </a:r>
            <a:r>
              <a:rPr lang="en-GB" dirty="0"/>
              <a:t> </a:t>
            </a:r>
            <a:r>
              <a:rPr lang="en-GB" dirty="0" err="1"/>
              <a:t>yra</a:t>
            </a:r>
            <a:r>
              <a:rPr lang="en-GB" dirty="0"/>
              <a:t> Erasmus+ KA2 </a:t>
            </a:r>
            <a:r>
              <a:rPr lang="en-GB" dirty="0" err="1"/>
              <a:t>projekto</a:t>
            </a:r>
            <a:r>
              <a:rPr lang="en-GB" dirty="0"/>
              <a:t> </a:t>
            </a:r>
            <a:r>
              <a:rPr lang="en-GB" dirty="0" err="1"/>
              <a:t>dalis</a:t>
            </a:r>
            <a:r>
              <a:rPr lang="en-GB" dirty="0"/>
              <a:t> </a:t>
            </a:r>
            <a:r>
              <a:rPr lang="en-GB" dirty="0" err="1"/>
              <a:t>ir</a:t>
            </a:r>
            <a:r>
              <a:rPr lang="en-GB" dirty="0"/>
              <a:t> jo </a:t>
            </a:r>
            <a:r>
              <a:rPr lang="en-GB" dirty="0" err="1"/>
              <a:t>finansavimą</a:t>
            </a:r>
            <a:r>
              <a:rPr lang="en-GB" dirty="0"/>
              <a:t> </a:t>
            </a:r>
            <a:r>
              <a:rPr lang="en-GB" dirty="0" err="1"/>
              <a:t>remia</a:t>
            </a:r>
            <a:r>
              <a:rPr lang="en-GB" dirty="0"/>
              <a:t> Europos </a:t>
            </a:r>
            <a:r>
              <a:rPr lang="en-GB" dirty="0" err="1"/>
              <a:t>Komisija</a:t>
            </a:r>
            <a:r>
              <a:rPr lang="en-GB" dirty="0"/>
              <a:t>.</a:t>
            </a:r>
          </a:p>
          <a:p>
            <a:endParaRPr lang="en-GB" dirty="0"/>
          </a:p>
          <a:p>
            <a:endParaRPr lang="en-GB" dirty="0"/>
          </a:p>
          <a:p>
            <a:r>
              <a:rPr lang="lt-LT" b="1" dirty="0">
                <a:solidFill>
                  <a:srgbClr val="76B4A6"/>
                </a:solidFill>
              </a:rPr>
              <a:t>ENTER - Pagalba </a:t>
            </a:r>
            <a:r>
              <a:rPr lang="lt-LT" b="1" dirty="0" err="1">
                <a:solidFill>
                  <a:srgbClr val="76B4A6"/>
                </a:solidFill>
              </a:rPr>
              <a:t>marginaliam</a:t>
            </a:r>
            <a:r>
              <a:rPr lang="lt-LT" b="1" dirty="0">
                <a:solidFill>
                  <a:srgbClr val="76B4A6"/>
                </a:solidFill>
              </a:rPr>
              <a:t> jaunimui įsidarbinti naudojant inovatyvų karjeros mentorystės modelį</a:t>
            </a:r>
            <a:endParaRPr lang="en-GB" sz="1400" b="1" dirty="0">
              <a:solidFill>
                <a:srgbClr val="76B4A6"/>
              </a:solidFill>
            </a:endParaRPr>
          </a:p>
          <a:p>
            <a:endParaRPr lang="en-GB" dirty="0"/>
          </a:p>
          <a:p>
            <a:r>
              <a:rPr lang="lt-LT" i="1" dirty="0"/>
              <a:t>Šis projektas finansuojamas remiant Europos Komisijai. Šis leidinys atspindi tik autoriaus požiūrį, todėl Komisija negali būti laikoma atsakinga už bet kokį jame pateikiamos informacijos naudojimą. </a:t>
            </a:r>
          </a:p>
        </p:txBody>
      </p:sp>
    </p:spTree>
    <p:extLst>
      <p:ext uri="{BB962C8B-B14F-4D97-AF65-F5344CB8AC3E}">
        <p14:creationId xmlns:p14="http://schemas.microsoft.com/office/powerpoint/2010/main" val="34284116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41F65AA-7866-4BC0-B384-35E01D5B7CFE}"/>
              </a:ext>
            </a:extLst>
          </p:cNvPr>
          <p:cNvSpPr>
            <a:spLocks noGrp="1"/>
          </p:cNvSpPr>
          <p:nvPr>
            <p:ph type="title"/>
          </p:nvPr>
        </p:nvSpPr>
        <p:spPr/>
        <p:txBody>
          <a:bodyPr>
            <a:normAutofit/>
          </a:bodyPr>
          <a:lstStyle/>
          <a:p>
            <a:r>
              <a:rPr lang="lt-LT" dirty="0"/>
              <a:t>Kokias temas turėtumėte aptarti per susitikimus?</a:t>
            </a:r>
            <a:endParaRPr lang="en-GB" dirty="0"/>
          </a:p>
        </p:txBody>
      </p:sp>
      <p:sp>
        <p:nvSpPr>
          <p:cNvPr id="3" name="Označba mesta vsebine 2">
            <a:extLst>
              <a:ext uri="{FF2B5EF4-FFF2-40B4-BE49-F238E27FC236}">
                <a16:creationId xmlns:a16="http://schemas.microsoft.com/office/drawing/2014/main" id="{27CD16EC-BFB9-4186-A39E-5C476964CEDC}"/>
              </a:ext>
            </a:extLst>
          </p:cNvPr>
          <p:cNvSpPr>
            <a:spLocks noGrp="1"/>
          </p:cNvSpPr>
          <p:nvPr>
            <p:ph idx="1"/>
          </p:nvPr>
        </p:nvSpPr>
        <p:spPr/>
        <p:txBody>
          <a:bodyPr>
            <a:normAutofit fontScale="92500" lnSpcReduction="10000"/>
          </a:bodyPr>
          <a:lstStyle/>
          <a:p>
            <a:r>
              <a:rPr lang="lt-LT" dirty="0"/>
              <a:t>Ugdymo tikslai/pomėgiai</a:t>
            </a:r>
          </a:p>
          <a:p>
            <a:r>
              <a:rPr lang="lt-LT" dirty="0"/>
              <a:t>Karjeros tikslai</a:t>
            </a:r>
          </a:p>
          <a:p>
            <a:r>
              <a:rPr lang="lt-LT" dirty="0"/>
              <a:t>Gyvenimo ir mokymosi įgūdžių ugdymas</a:t>
            </a:r>
          </a:p>
          <a:p>
            <a:r>
              <a:rPr lang="lt-LT" dirty="0"/>
              <a:t>Minkštųjų įgūdžių ugdymas</a:t>
            </a:r>
          </a:p>
          <a:p>
            <a:r>
              <a:rPr lang="lt-LT" dirty="0"/>
              <a:t>Projektai / vasaros mokyklos / dirbtuvės / seminarai, susiję su besimokančiųjų tikslais</a:t>
            </a:r>
          </a:p>
          <a:p>
            <a:endParaRPr lang="en-GB" dirty="0"/>
          </a:p>
          <a:p>
            <a:pPr marL="0" indent="0">
              <a:buNone/>
            </a:pPr>
            <a:r>
              <a:rPr lang="lt-LT" dirty="0"/>
              <a:t>Nepamirškite: </a:t>
            </a:r>
            <a:r>
              <a:rPr lang="lt-LT" dirty="0">
                <a:solidFill>
                  <a:srgbClr val="76B4A6"/>
                </a:solidFill>
              </a:rPr>
              <a:t>klausykite savo mokinio</a:t>
            </a:r>
            <a:r>
              <a:rPr lang="lt-LT" dirty="0"/>
              <a:t>! Galite siūlyti idėjas, bet jūsų mokiniui jos privalo būti </a:t>
            </a:r>
            <a:r>
              <a:rPr lang="lt-LT" u="sng" dirty="0"/>
              <a:t>aktualios</a:t>
            </a:r>
            <a:r>
              <a:rPr lang="lt-LT" dirty="0"/>
              <a:t>... jei ne, jis nesijaus motyvuotas ir nepadarys pažangos.</a:t>
            </a:r>
            <a:endParaRPr lang="en-GB" dirty="0"/>
          </a:p>
          <a:p>
            <a:endParaRPr lang="en-GB" dirty="0"/>
          </a:p>
          <a:p>
            <a:endParaRPr lang="en-GB" dirty="0"/>
          </a:p>
        </p:txBody>
      </p:sp>
    </p:spTree>
    <p:extLst>
      <p:ext uri="{BB962C8B-B14F-4D97-AF65-F5344CB8AC3E}">
        <p14:creationId xmlns:p14="http://schemas.microsoft.com/office/powerpoint/2010/main" val="4272001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2BFB124-0719-4246-9BE1-AEF60BDD2352}"/>
              </a:ext>
            </a:extLst>
          </p:cNvPr>
          <p:cNvSpPr>
            <a:spLocks noGrp="1"/>
          </p:cNvSpPr>
          <p:nvPr>
            <p:ph type="title"/>
          </p:nvPr>
        </p:nvSpPr>
        <p:spPr/>
        <p:txBody>
          <a:bodyPr/>
          <a:lstStyle/>
          <a:p>
            <a:r>
              <a:rPr lang="en-GB" dirty="0"/>
              <a:t>GROW model</a:t>
            </a:r>
            <a:r>
              <a:rPr lang="lt-LT" dirty="0" err="1"/>
              <a:t>is</a:t>
            </a:r>
            <a:endParaRPr lang="en-GB" dirty="0"/>
          </a:p>
        </p:txBody>
      </p:sp>
      <p:sp>
        <p:nvSpPr>
          <p:cNvPr id="3" name="Označba mesta vsebine 2">
            <a:extLst>
              <a:ext uri="{FF2B5EF4-FFF2-40B4-BE49-F238E27FC236}">
                <a16:creationId xmlns:a16="http://schemas.microsoft.com/office/drawing/2014/main" id="{2838FA54-7F50-42E8-856B-9B314FDCF34A}"/>
              </a:ext>
            </a:extLst>
          </p:cNvPr>
          <p:cNvSpPr>
            <a:spLocks noGrp="1"/>
          </p:cNvSpPr>
          <p:nvPr>
            <p:ph idx="1"/>
          </p:nvPr>
        </p:nvSpPr>
        <p:spPr/>
        <p:txBody>
          <a:bodyPr>
            <a:normAutofit lnSpcReduction="10000"/>
          </a:bodyPr>
          <a:lstStyle/>
          <a:p>
            <a:r>
              <a:rPr lang="lt-LT" dirty="0"/>
              <a:t>Pirmą kartą apie jį 1992 m. paskelbė seras </a:t>
            </a:r>
            <a:r>
              <a:rPr lang="lt-LT" dirty="0" err="1"/>
              <a:t>John</a:t>
            </a:r>
            <a:r>
              <a:rPr lang="lt-LT" dirty="0"/>
              <a:t> </a:t>
            </a:r>
            <a:r>
              <a:rPr lang="lt-LT" dirty="0" err="1"/>
              <a:t>Whitmore</a:t>
            </a:r>
            <a:endParaRPr lang="lt-LT" dirty="0"/>
          </a:p>
          <a:p>
            <a:r>
              <a:rPr lang="lt-LT" dirty="0"/>
              <a:t>Tai 4 paprasti žingsniai, kaip susisteminti sesiją</a:t>
            </a:r>
          </a:p>
          <a:p>
            <a:r>
              <a:rPr lang="lt-LT" dirty="0"/>
              <a:t>Sukurta </a:t>
            </a:r>
            <a:r>
              <a:rPr lang="lt-LT" dirty="0" err="1"/>
              <a:t>koučingui</a:t>
            </a:r>
            <a:r>
              <a:rPr lang="lt-LT" dirty="0"/>
              <a:t>, bet gali būti lengvai naudojamas ir mentorystėje</a:t>
            </a:r>
            <a:endParaRPr lang="en-GB" dirty="0"/>
          </a:p>
          <a:p>
            <a:endParaRPr lang="lt-LT" dirty="0"/>
          </a:p>
          <a:p>
            <a:endParaRPr lang="en-GB" dirty="0"/>
          </a:p>
          <a:p>
            <a:pPr marL="0" indent="0" algn="r">
              <a:buNone/>
            </a:pPr>
            <a:r>
              <a:rPr lang="lt-LT" i="1" dirty="0"/>
              <a:t>„GROW modelis yra </a:t>
            </a:r>
            <a:r>
              <a:rPr lang="lt-LT" i="1" dirty="0" err="1"/>
              <a:t>koučingo</a:t>
            </a:r>
            <a:r>
              <a:rPr lang="lt-LT" i="1" dirty="0"/>
              <a:t> sistema, naudojama pokalbiuose, susitikimuose ir kasdienėje lyderystėje, siekiant atskleisti potencialą ir galimybes.“</a:t>
            </a:r>
          </a:p>
          <a:p>
            <a:pPr marL="0" indent="0" algn="r">
              <a:buNone/>
            </a:pPr>
            <a:r>
              <a:rPr lang="lt-LT" sz="1800" dirty="0"/>
              <a:t>Šaltinis</a:t>
            </a:r>
            <a:r>
              <a:rPr lang="en-GB" sz="1800" dirty="0"/>
              <a:t>: https://www.performanceconsultants.com/grow-model</a:t>
            </a:r>
          </a:p>
          <a:p>
            <a:pPr marL="0" indent="0">
              <a:buNone/>
            </a:pPr>
            <a:endParaRPr lang="en-GB" dirty="0"/>
          </a:p>
        </p:txBody>
      </p:sp>
    </p:spTree>
    <p:extLst>
      <p:ext uri="{BB962C8B-B14F-4D97-AF65-F5344CB8AC3E}">
        <p14:creationId xmlns:p14="http://schemas.microsoft.com/office/powerpoint/2010/main" val="22501240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EDD178D-10D7-41EE-9D8E-5051339DA390}"/>
              </a:ext>
            </a:extLst>
          </p:cNvPr>
          <p:cNvSpPr>
            <a:spLocks noGrp="1"/>
          </p:cNvSpPr>
          <p:nvPr>
            <p:ph type="title"/>
          </p:nvPr>
        </p:nvSpPr>
        <p:spPr/>
        <p:txBody>
          <a:bodyPr/>
          <a:lstStyle/>
          <a:p>
            <a:r>
              <a:rPr lang="en-GB" dirty="0"/>
              <a:t>GROW model</a:t>
            </a:r>
            <a:r>
              <a:rPr lang="lt-LT" dirty="0" err="1"/>
              <a:t>is</a:t>
            </a:r>
            <a:endParaRPr lang="en-GB" dirty="0"/>
          </a:p>
        </p:txBody>
      </p:sp>
      <p:sp>
        <p:nvSpPr>
          <p:cNvPr id="3" name="Označba mesta vsebine 2">
            <a:extLst>
              <a:ext uri="{FF2B5EF4-FFF2-40B4-BE49-F238E27FC236}">
                <a16:creationId xmlns:a16="http://schemas.microsoft.com/office/drawing/2014/main" id="{083B0174-EF4A-4B73-9154-E4EEDEA28DF6}"/>
              </a:ext>
            </a:extLst>
          </p:cNvPr>
          <p:cNvSpPr>
            <a:spLocks noGrp="1"/>
          </p:cNvSpPr>
          <p:nvPr>
            <p:ph idx="1"/>
          </p:nvPr>
        </p:nvSpPr>
        <p:spPr/>
        <p:txBody>
          <a:bodyPr>
            <a:normAutofit/>
          </a:bodyPr>
          <a:lstStyle/>
          <a:p>
            <a:r>
              <a:rPr lang="lt-LT" dirty="0"/>
              <a:t>Galingas įrankis jūsų mentorystės sesijai struktūrizuoti!</a:t>
            </a:r>
            <a:endParaRPr lang="en-GB" dirty="0"/>
          </a:p>
          <a:p>
            <a:endParaRPr lang="en-GB" dirty="0"/>
          </a:p>
          <a:p>
            <a:endParaRPr lang="en-GB" dirty="0"/>
          </a:p>
          <a:p>
            <a:endParaRPr lang="en-GB" dirty="0"/>
          </a:p>
          <a:p>
            <a:endParaRPr lang="en-GB" dirty="0"/>
          </a:p>
          <a:p>
            <a:pPr marL="0" indent="0">
              <a:buNone/>
            </a:pPr>
            <a:endParaRPr lang="en-GB" dirty="0"/>
          </a:p>
        </p:txBody>
      </p:sp>
      <p:pic>
        <p:nvPicPr>
          <p:cNvPr id="7" name="Slika 6">
            <a:extLst>
              <a:ext uri="{FF2B5EF4-FFF2-40B4-BE49-F238E27FC236}">
                <a16:creationId xmlns:a16="http://schemas.microsoft.com/office/drawing/2014/main" id="{0EF4AEE5-0573-4250-872A-65719906179E}"/>
              </a:ext>
            </a:extLst>
          </p:cNvPr>
          <p:cNvPicPr>
            <a:picLocks noChangeAspect="1"/>
          </p:cNvPicPr>
          <p:nvPr/>
        </p:nvPicPr>
        <p:blipFill rotWithShape="1">
          <a:blip r:embed="rId2">
            <a:extLst>
              <a:ext uri="{28A0092B-C50C-407E-A947-70E740481C1C}">
                <a14:useLocalDpi xmlns:a14="http://schemas.microsoft.com/office/drawing/2010/main" val="0"/>
              </a:ext>
            </a:extLst>
          </a:blip>
          <a:srcRect t="6701" b="32709"/>
          <a:stretch/>
        </p:blipFill>
        <p:spPr>
          <a:xfrm>
            <a:off x="2493503" y="2374977"/>
            <a:ext cx="7026200" cy="2660739"/>
          </a:xfrm>
          <a:prstGeom prst="rect">
            <a:avLst/>
          </a:prstGeom>
        </p:spPr>
      </p:pic>
      <p:sp>
        <p:nvSpPr>
          <p:cNvPr id="4" name="PoljeZBesedilom 3">
            <a:extLst>
              <a:ext uri="{FF2B5EF4-FFF2-40B4-BE49-F238E27FC236}">
                <a16:creationId xmlns:a16="http://schemas.microsoft.com/office/drawing/2014/main" id="{96794E28-8E3A-4A3A-83A8-130DE8F672DD}"/>
              </a:ext>
            </a:extLst>
          </p:cNvPr>
          <p:cNvSpPr txBox="1"/>
          <p:nvPr/>
        </p:nvSpPr>
        <p:spPr>
          <a:xfrm>
            <a:off x="838200" y="5170654"/>
            <a:ext cx="10973128" cy="1200329"/>
          </a:xfrm>
          <a:prstGeom prst="rect">
            <a:avLst/>
          </a:prstGeom>
          <a:noFill/>
        </p:spPr>
        <p:txBody>
          <a:bodyPr wrap="square" rtlCol="0">
            <a:spAutoFit/>
          </a:bodyPr>
          <a:lstStyle/>
          <a:p>
            <a:r>
              <a:rPr lang="lt-LT" sz="2400" i="1" dirty="0"/>
              <a:t>„Turime matyti žmones pagal jų ateities potencialą, o ne jų praeityje pasiektus rezultatus“. </a:t>
            </a:r>
          </a:p>
          <a:p>
            <a:r>
              <a:rPr lang="en-GB" sz="2400" i="1" dirty="0"/>
              <a:t>								               </a:t>
            </a:r>
            <a:r>
              <a:rPr lang="en-GB" sz="2000" i="1" dirty="0"/>
              <a:t>S</a:t>
            </a:r>
            <a:r>
              <a:rPr lang="lt-LT" sz="2000" i="1" dirty="0"/>
              <a:t>eras</a:t>
            </a:r>
            <a:r>
              <a:rPr lang="en-GB" sz="2000" i="1" dirty="0"/>
              <a:t> John Whitmore</a:t>
            </a:r>
            <a:endParaRPr lang="en-GB" sz="2400" i="1" dirty="0"/>
          </a:p>
        </p:txBody>
      </p:sp>
    </p:spTree>
    <p:extLst>
      <p:ext uri="{BB962C8B-B14F-4D97-AF65-F5344CB8AC3E}">
        <p14:creationId xmlns:p14="http://schemas.microsoft.com/office/powerpoint/2010/main" val="57416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7D4294F-81B6-4C75-B163-1CEF07E09C76}"/>
              </a:ext>
            </a:extLst>
          </p:cNvPr>
          <p:cNvSpPr>
            <a:spLocks noGrp="1"/>
          </p:cNvSpPr>
          <p:nvPr>
            <p:ph type="title"/>
          </p:nvPr>
        </p:nvSpPr>
        <p:spPr/>
        <p:txBody>
          <a:bodyPr/>
          <a:lstStyle/>
          <a:p>
            <a:r>
              <a:rPr lang="lt-LT" dirty="0"/>
              <a:t>TIKSLAS</a:t>
            </a:r>
            <a:endParaRPr lang="en-GB" dirty="0"/>
          </a:p>
        </p:txBody>
      </p:sp>
      <p:sp>
        <p:nvSpPr>
          <p:cNvPr id="3" name="Označba mesta vsebine 2">
            <a:extLst>
              <a:ext uri="{FF2B5EF4-FFF2-40B4-BE49-F238E27FC236}">
                <a16:creationId xmlns:a16="http://schemas.microsoft.com/office/drawing/2014/main" id="{9F11050F-F23A-400A-9EF2-5AF64D289BA3}"/>
              </a:ext>
            </a:extLst>
          </p:cNvPr>
          <p:cNvSpPr>
            <a:spLocks noGrp="1"/>
          </p:cNvSpPr>
          <p:nvPr>
            <p:ph idx="1"/>
          </p:nvPr>
        </p:nvSpPr>
        <p:spPr/>
        <p:txBody>
          <a:bodyPr/>
          <a:lstStyle/>
          <a:p>
            <a:endParaRPr lang="en-GB" dirty="0"/>
          </a:p>
          <a:p>
            <a:r>
              <a:rPr lang="lt-LT" dirty="0"/>
              <a:t>Koks jūsų tikslas?</a:t>
            </a:r>
          </a:p>
          <a:p>
            <a:r>
              <a:rPr lang="lt-LT" dirty="0"/>
              <a:t>Ką norite pasiekti?</a:t>
            </a:r>
          </a:p>
          <a:p>
            <a:endParaRPr lang="lt-LT" dirty="0"/>
          </a:p>
          <a:p>
            <a:r>
              <a:rPr lang="lt-LT" dirty="0"/>
              <a:t>Norėdami efektyviai nustatyti tikslus, naudokite SMART metodą.</a:t>
            </a:r>
            <a:endParaRPr lang="en-GB" dirty="0"/>
          </a:p>
        </p:txBody>
      </p:sp>
    </p:spTree>
    <p:extLst>
      <p:ext uri="{BB962C8B-B14F-4D97-AF65-F5344CB8AC3E}">
        <p14:creationId xmlns:p14="http://schemas.microsoft.com/office/powerpoint/2010/main" val="2097106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3729A82-8443-4B82-8D2D-2FB71209D77E}"/>
              </a:ext>
            </a:extLst>
          </p:cNvPr>
          <p:cNvSpPr>
            <a:spLocks noGrp="1"/>
          </p:cNvSpPr>
          <p:nvPr>
            <p:ph type="title"/>
          </p:nvPr>
        </p:nvSpPr>
        <p:spPr/>
        <p:txBody>
          <a:bodyPr/>
          <a:lstStyle/>
          <a:p>
            <a:r>
              <a:rPr lang="lt-LT" dirty="0"/>
              <a:t>DABARTINĖ SITUACIJA</a:t>
            </a:r>
            <a:endParaRPr lang="en-GB" dirty="0"/>
          </a:p>
        </p:txBody>
      </p:sp>
      <p:sp>
        <p:nvSpPr>
          <p:cNvPr id="3" name="Označba mesta vsebine 2">
            <a:extLst>
              <a:ext uri="{FF2B5EF4-FFF2-40B4-BE49-F238E27FC236}">
                <a16:creationId xmlns:a16="http://schemas.microsoft.com/office/drawing/2014/main" id="{F5658DA2-50CD-4EDF-BE6F-5B393BEE4AD5}"/>
              </a:ext>
            </a:extLst>
          </p:cNvPr>
          <p:cNvSpPr>
            <a:spLocks noGrp="1"/>
          </p:cNvSpPr>
          <p:nvPr>
            <p:ph idx="1"/>
          </p:nvPr>
        </p:nvSpPr>
        <p:spPr/>
        <p:txBody>
          <a:bodyPr/>
          <a:lstStyle/>
          <a:p>
            <a:endParaRPr lang="en-GB" dirty="0"/>
          </a:p>
          <a:p>
            <a:r>
              <a:rPr lang="lt-LT" dirty="0">
                <a:effectLst/>
                <a:latin typeface="Arial Unicode MS"/>
                <a:ea typeface="Calibri" panose="020F0502020204030204" pitchFamily="34" charset="0"/>
                <a:cs typeface="Times New Roman" panose="02020603050405020304" pitchFamily="18" charset="0"/>
              </a:rPr>
              <a:t>Kuriame etape dabar esate? </a:t>
            </a:r>
          </a:p>
          <a:p>
            <a:r>
              <a:rPr lang="lt-LT" dirty="0">
                <a:effectLst/>
                <a:latin typeface="Arial Unicode MS"/>
                <a:ea typeface="Calibri" panose="020F0502020204030204" pitchFamily="34" charset="0"/>
                <a:cs typeface="Times New Roman" panose="02020603050405020304" pitchFamily="18" charset="0"/>
              </a:rPr>
              <a:t>Ar jau ėmėtės kokių nors žingsnių, kad pasiektumėte savo tikslą?</a:t>
            </a:r>
          </a:p>
          <a:p>
            <a:r>
              <a:rPr lang="lt-LT" dirty="0">
                <a:effectLst/>
                <a:latin typeface="Arial Unicode MS"/>
                <a:ea typeface="Calibri" panose="020F0502020204030204" pitchFamily="34" charset="0"/>
                <a:cs typeface="Times New Roman" panose="02020603050405020304" pitchFamily="18" charset="0"/>
              </a:rPr>
              <a:t>Su kokiais iššūkiais susiduriate? </a:t>
            </a:r>
          </a:p>
          <a:p>
            <a:r>
              <a:rPr lang="lt-LT" dirty="0">
                <a:effectLst/>
                <a:latin typeface="Arial Unicode MS"/>
                <a:ea typeface="Calibri" panose="020F0502020204030204" pitchFamily="34" charset="0"/>
                <a:cs typeface="Times New Roman" panose="02020603050405020304" pitchFamily="18" charset="0"/>
              </a:rPr>
              <a:t>Kas jus motyvuoja?</a:t>
            </a:r>
            <a:endParaRPr lang="en-GB" dirty="0"/>
          </a:p>
        </p:txBody>
      </p:sp>
    </p:spTree>
    <p:extLst>
      <p:ext uri="{BB962C8B-B14F-4D97-AF65-F5344CB8AC3E}">
        <p14:creationId xmlns:p14="http://schemas.microsoft.com/office/powerpoint/2010/main" val="32415833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D242E43-9B52-4A89-AD41-0C52C4B41227}"/>
              </a:ext>
            </a:extLst>
          </p:cNvPr>
          <p:cNvSpPr>
            <a:spLocks noGrp="1"/>
          </p:cNvSpPr>
          <p:nvPr>
            <p:ph type="title"/>
          </p:nvPr>
        </p:nvSpPr>
        <p:spPr/>
        <p:txBody>
          <a:bodyPr>
            <a:normAutofit/>
          </a:bodyPr>
          <a:lstStyle/>
          <a:p>
            <a:r>
              <a:rPr lang="lt-LT" dirty="0"/>
              <a:t>GALIMYBĖS</a:t>
            </a:r>
            <a:endParaRPr lang="en-GB" dirty="0"/>
          </a:p>
        </p:txBody>
      </p:sp>
      <p:sp>
        <p:nvSpPr>
          <p:cNvPr id="3" name="Označba mesta vsebine 2">
            <a:extLst>
              <a:ext uri="{FF2B5EF4-FFF2-40B4-BE49-F238E27FC236}">
                <a16:creationId xmlns:a16="http://schemas.microsoft.com/office/drawing/2014/main" id="{38292D57-BB04-4F51-889A-50B88159EE65}"/>
              </a:ext>
            </a:extLst>
          </p:cNvPr>
          <p:cNvSpPr>
            <a:spLocks noGrp="1"/>
          </p:cNvSpPr>
          <p:nvPr>
            <p:ph idx="1"/>
          </p:nvPr>
        </p:nvSpPr>
        <p:spPr/>
        <p:txBody>
          <a:bodyPr/>
          <a:lstStyle/>
          <a:p>
            <a:endParaRPr lang="en-GB" dirty="0"/>
          </a:p>
          <a:p>
            <a:r>
              <a:rPr lang="lt-LT" dirty="0"/>
              <a:t>Akimirka </a:t>
            </a:r>
            <a:r>
              <a:rPr lang="lt-LT" b="1" dirty="0"/>
              <a:t>minčių lietui </a:t>
            </a:r>
            <a:r>
              <a:rPr lang="lt-LT" dirty="0"/>
              <a:t>– išvardinkite keletą galimų sprendimų – net jei žinote, kad jie neįmanomi, tiesiog pagalvokite apie keletą variantų, kurie galėtų padėti jums įveikti problemą.</a:t>
            </a:r>
          </a:p>
          <a:p>
            <a:r>
              <a:rPr lang="lt-LT" dirty="0"/>
              <a:t>Kokie yra kiekvieno varianto privalumai / trūkumai?</a:t>
            </a:r>
          </a:p>
          <a:p>
            <a:r>
              <a:rPr lang="lt-LT" dirty="0"/>
              <a:t>Kurį variantą/sprendimą galite naudoti?</a:t>
            </a:r>
            <a:endParaRPr lang="en-GB" dirty="0"/>
          </a:p>
        </p:txBody>
      </p:sp>
    </p:spTree>
    <p:extLst>
      <p:ext uri="{BB962C8B-B14F-4D97-AF65-F5344CB8AC3E}">
        <p14:creationId xmlns:p14="http://schemas.microsoft.com/office/powerpoint/2010/main" val="3239141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045B625-DA0A-461D-99D3-6AC80618A96B}"/>
              </a:ext>
            </a:extLst>
          </p:cNvPr>
          <p:cNvSpPr>
            <a:spLocks noGrp="1"/>
          </p:cNvSpPr>
          <p:nvPr>
            <p:ph type="title"/>
          </p:nvPr>
        </p:nvSpPr>
        <p:spPr/>
        <p:txBody>
          <a:bodyPr/>
          <a:lstStyle/>
          <a:p>
            <a:r>
              <a:rPr lang="lt-LT" dirty="0"/>
              <a:t>VEIKSMŲ PLANAS</a:t>
            </a:r>
            <a:endParaRPr lang="en-GB" dirty="0"/>
          </a:p>
        </p:txBody>
      </p:sp>
      <p:sp>
        <p:nvSpPr>
          <p:cNvPr id="3" name="Označba mesta vsebine 2">
            <a:extLst>
              <a:ext uri="{FF2B5EF4-FFF2-40B4-BE49-F238E27FC236}">
                <a16:creationId xmlns:a16="http://schemas.microsoft.com/office/drawing/2014/main" id="{BA737B3B-BAC9-4062-967A-5EA68AEF6206}"/>
              </a:ext>
            </a:extLst>
          </p:cNvPr>
          <p:cNvSpPr>
            <a:spLocks noGrp="1"/>
          </p:cNvSpPr>
          <p:nvPr>
            <p:ph idx="1"/>
          </p:nvPr>
        </p:nvSpPr>
        <p:spPr>
          <a:xfrm>
            <a:off x="838200" y="1995055"/>
            <a:ext cx="10515600" cy="4181908"/>
          </a:xfrm>
        </p:spPr>
        <p:txBody>
          <a:bodyPr/>
          <a:lstStyle/>
          <a:p>
            <a:r>
              <a:rPr lang="lt-LT" dirty="0"/>
              <a:t>Ką konkrečiai darysite? Pasirinkite vieną iš anksčiau išvardytų variantų, kurie, jūsų nuomone, yra tinkamiausi jūsų problemai išspręsti.</a:t>
            </a:r>
          </a:p>
          <a:p>
            <a:r>
              <a:rPr lang="lt-LT" dirty="0"/>
              <a:t>Norėdami tai padaryti, nustatykite terminą.</a:t>
            </a:r>
          </a:p>
          <a:p>
            <a:r>
              <a:rPr lang="lt-LT" dirty="0"/>
              <a:t>Sukurkite atskaitomybę ir sutarkite dėl veiksmų, kuriuos atliksite iki kitos sesijos.</a:t>
            </a:r>
            <a:endParaRPr lang="en-GB" dirty="0"/>
          </a:p>
        </p:txBody>
      </p:sp>
      <p:pic>
        <p:nvPicPr>
          <p:cNvPr id="4" name="Slika 3">
            <a:hlinkClick r:id="rId2"/>
            <a:extLst>
              <a:ext uri="{FF2B5EF4-FFF2-40B4-BE49-F238E27FC236}">
                <a16:creationId xmlns:a16="http://schemas.microsoft.com/office/drawing/2014/main" id="{99BC7F0B-2262-48DF-A5A9-BF80E52039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8355" y="5260288"/>
            <a:ext cx="1034988" cy="1034988"/>
          </a:xfrm>
          <a:prstGeom prst="rect">
            <a:avLst/>
          </a:prstGeom>
        </p:spPr>
      </p:pic>
      <p:sp>
        <p:nvSpPr>
          <p:cNvPr id="5" name="PoljeZBesedilom 4">
            <a:extLst>
              <a:ext uri="{FF2B5EF4-FFF2-40B4-BE49-F238E27FC236}">
                <a16:creationId xmlns:a16="http://schemas.microsoft.com/office/drawing/2014/main" id="{8C422399-2E1F-413A-97A3-C3CDA076442D}"/>
              </a:ext>
            </a:extLst>
          </p:cNvPr>
          <p:cNvSpPr txBox="1"/>
          <p:nvPr/>
        </p:nvSpPr>
        <p:spPr>
          <a:xfrm>
            <a:off x="6301576" y="4304073"/>
            <a:ext cx="2768707" cy="938719"/>
          </a:xfrm>
          <a:prstGeom prst="rect">
            <a:avLst/>
          </a:prstGeom>
          <a:noFill/>
        </p:spPr>
        <p:txBody>
          <a:bodyPr wrap="none" rtlCol="0">
            <a:spAutoFit/>
          </a:bodyPr>
          <a:lstStyle/>
          <a:p>
            <a:r>
              <a:rPr lang="lt-LT" sz="5500" dirty="0">
                <a:solidFill>
                  <a:srgbClr val="76B4A6"/>
                </a:solidFill>
                <a:latin typeface="Times New Roman" panose="02020603050405020304" pitchFamily="18" charset="0"/>
                <a:cs typeface="Times New Roman" panose="02020603050405020304" pitchFamily="18" charset="0"/>
              </a:rPr>
              <a:t>Žiūrėkite</a:t>
            </a:r>
            <a:endParaRPr lang="en-GB" sz="5500" dirty="0">
              <a:solidFill>
                <a:srgbClr val="76B4A6"/>
              </a:solidFill>
              <a:latin typeface="Times New Roman" panose="02020603050405020304" pitchFamily="18" charset="0"/>
              <a:cs typeface="Times New Roman" panose="02020603050405020304" pitchFamily="18" charset="0"/>
            </a:endParaRPr>
          </a:p>
        </p:txBody>
      </p:sp>
      <p:sp>
        <p:nvSpPr>
          <p:cNvPr id="6" name="PoljeZBesedilom 5">
            <a:extLst>
              <a:ext uri="{FF2B5EF4-FFF2-40B4-BE49-F238E27FC236}">
                <a16:creationId xmlns:a16="http://schemas.microsoft.com/office/drawing/2014/main" id="{FF6E18BC-F999-4DF9-9F22-73AF942584B0}"/>
              </a:ext>
            </a:extLst>
          </p:cNvPr>
          <p:cNvSpPr txBox="1"/>
          <p:nvPr/>
        </p:nvSpPr>
        <p:spPr>
          <a:xfrm>
            <a:off x="8668871" y="4734961"/>
            <a:ext cx="3397012" cy="646331"/>
          </a:xfrm>
          <a:prstGeom prst="rect">
            <a:avLst/>
          </a:prstGeom>
          <a:noFill/>
        </p:spPr>
        <p:txBody>
          <a:bodyPr wrap="square" rtlCol="0">
            <a:spAutoFit/>
          </a:bodyPr>
          <a:lstStyle/>
          <a:p>
            <a:pPr algn="r"/>
            <a:r>
              <a:rPr lang="en-GB" dirty="0"/>
              <a:t>GROW </a:t>
            </a:r>
            <a:r>
              <a:rPr lang="en-GB" dirty="0" err="1"/>
              <a:t>modelio</a:t>
            </a:r>
            <a:r>
              <a:rPr lang="en-GB" dirty="0"/>
              <a:t> </a:t>
            </a:r>
            <a:r>
              <a:rPr lang="en-GB" dirty="0" err="1"/>
              <a:t>panaudojimas</a:t>
            </a:r>
            <a:endParaRPr lang="en-GB" dirty="0"/>
          </a:p>
          <a:p>
            <a:pPr algn="r"/>
            <a:r>
              <a:rPr lang="en-GB" dirty="0"/>
              <a:t>South West Coaching Ltd</a:t>
            </a:r>
            <a:endParaRPr lang="en-GB" sz="1400" dirty="0"/>
          </a:p>
        </p:txBody>
      </p:sp>
      <p:cxnSp>
        <p:nvCxnSpPr>
          <p:cNvPr id="7" name="Povezovalnik: ukrivljeno 6">
            <a:extLst>
              <a:ext uri="{FF2B5EF4-FFF2-40B4-BE49-F238E27FC236}">
                <a16:creationId xmlns:a16="http://schemas.microsoft.com/office/drawing/2014/main" id="{F7EDD0C4-7B06-4AF1-9FD7-9F893516A3E0}"/>
              </a:ext>
            </a:extLst>
          </p:cNvPr>
          <p:cNvCxnSpPr>
            <a:cxnSpLocks/>
          </p:cNvCxnSpPr>
          <p:nvPr/>
        </p:nvCxnSpPr>
        <p:spPr>
          <a:xfrm>
            <a:off x="6249796" y="4881204"/>
            <a:ext cx="4224240" cy="843137"/>
          </a:xfrm>
          <a:prstGeom prst="curvedConnector3">
            <a:avLst>
              <a:gd name="adj1" fmla="val -35799"/>
            </a:avLst>
          </a:prstGeom>
          <a:ln w="38100">
            <a:solidFill>
              <a:srgbClr val="76B4A6"/>
            </a:solidFill>
            <a:tailEnd type="triangle"/>
          </a:ln>
        </p:spPr>
        <p:style>
          <a:lnRef idx="1">
            <a:schemeClr val="accent1"/>
          </a:lnRef>
          <a:fillRef idx="0">
            <a:schemeClr val="accent1"/>
          </a:fillRef>
          <a:effectRef idx="0">
            <a:schemeClr val="accent1"/>
          </a:effectRef>
          <a:fontRef idx="minor">
            <a:schemeClr val="tx1"/>
          </a:fontRef>
        </p:style>
      </p:cxnSp>
      <p:sp>
        <p:nvSpPr>
          <p:cNvPr id="10" name="PoljeZBesedilom 5">
            <a:extLst>
              <a:ext uri="{FF2B5EF4-FFF2-40B4-BE49-F238E27FC236}">
                <a16:creationId xmlns:a16="http://schemas.microsoft.com/office/drawing/2014/main" id="{FF6E18BC-F999-4DF9-9F22-73AF942584B0}"/>
              </a:ext>
            </a:extLst>
          </p:cNvPr>
          <p:cNvSpPr txBox="1"/>
          <p:nvPr/>
        </p:nvSpPr>
        <p:spPr>
          <a:xfrm>
            <a:off x="5761152" y="5915353"/>
            <a:ext cx="4907203" cy="369332"/>
          </a:xfrm>
          <a:prstGeom prst="rect">
            <a:avLst/>
          </a:prstGeom>
          <a:noFill/>
        </p:spPr>
        <p:txBody>
          <a:bodyPr wrap="square" rtlCol="0">
            <a:spAutoFit/>
          </a:bodyPr>
          <a:lstStyle/>
          <a:p>
            <a:pPr algn="r"/>
            <a:r>
              <a:rPr lang="en-GB" dirty="0"/>
              <a:t>YouTube; </a:t>
            </a:r>
            <a:r>
              <a:rPr lang="en-GB" dirty="0">
                <a:hlinkClick r:id="rId4"/>
              </a:rPr>
              <a:t>https://youtu.be/6f3X2PEsV-Q</a:t>
            </a:r>
            <a:r>
              <a:rPr lang="en-GB" dirty="0"/>
              <a:t>; 7:08mins </a:t>
            </a:r>
          </a:p>
        </p:txBody>
      </p:sp>
    </p:spTree>
    <p:extLst>
      <p:ext uri="{BB962C8B-B14F-4D97-AF65-F5344CB8AC3E}">
        <p14:creationId xmlns:p14="http://schemas.microsoft.com/office/powerpoint/2010/main" val="2161821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C7C6529-ED84-4C1E-993D-688F1AEACBB6}"/>
              </a:ext>
            </a:extLst>
          </p:cNvPr>
          <p:cNvSpPr>
            <a:spLocks noGrp="1"/>
          </p:cNvSpPr>
          <p:nvPr>
            <p:ph type="title"/>
          </p:nvPr>
        </p:nvSpPr>
        <p:spPr/>
        <p:txBody>
          <a:bodyPr/>
          <a:lstStyle/>
          <a:p>
            <a:r>
              <a:rPr lang="lt-LT" dirty="0"/>
              <a:t>Po sesijos</a:t>
            </a:r>
            <a:endParaRPr lang="en-GB" dirty="0"/>
          </a:p>
        </p:txBody>
      </p:sp>
      <p:sp>
        <p:nvSpPr>
          <p:cNvPr id="3" name="Označba mesta vsebine 2">
            <a:extLst>
              <a:ext uri="{FF2B5EF4-FFF2-40B4-BE49-F238E27FC236}">
                <a16:creationId xmlns:a16="http://schemas.microsoft.com/office/drawing/2014/main" id="{9ADDF5B9-239F-495E-A712-3BD17799B9FC}"/>
              </a:ext>
            </a:extLst>
          </p:cNvPr>
          <p:cNvSpPr>
            <a:spLocks noGrp="1"/>
          </p:cNvSpPr>
          <p:nvPr>
            <p:ph idx="1"/>
          </p:nvPr>
        </p:nvSpPr>
        <p:spPr/>
        <p:txBody>
          <a:bodyPr>
            <a:normAutofit/>
          </a:bodyPr>
          <a:lstStyle/>
          <a:p>
            <a:r>
              <a:rPr lang="lt-LT" dirty="0"/>
              <a:t>Sesijos </a:t>
            </a:r>
            <a:r>
              <a:rPr lang="lt-LT" b="1" dirty="0">
                <a:solidFill>
                  <a:srgbClr val="76B4A6"/>
                </a:solidFill>
              </a:rPr>
              <a:t>protokolas</a:t>
            </a:r>
            <a:r>
              <a:rPr lang="lt-LT" dirty="0"/>
              <a:t>: per vieną ar dvi dienas jūsų mokinys turi atsiųsti jums trumpą sesijos santrauką. Įsitikinkite, kad įtraukėte svarbius „trumpalaikius“ tikslus ir veiklą, dėl kurios susitarėte, ir suplanuokite kitą susitikimą.</a:t>
            </a:r>
          </a:p>
          <a:p>
            <a:r>
              <a:rPr lang="lt-LT" dirty="0"/>
              <a:t>Pateikti atsiliepimą.</a:t>
            </a:r>
            <a:endParaRPr lang="en-GB" dirty="0"/>
          </a:p>
        </p:txBody>
      </p:sp>
    </p:spTree>
    <p:extLst>
      <p:ext uri="{BB962C8B-B14F-4D97-AF65-F5344CB8AC3E}">
        <p14:creationId xmlns:p14="http://schemas.microsoft.com/office/powerpoint/2010/main" val="8093570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3E77EAC-0FD4-43F4-8565-C9CB5B8F3BFC}"/>
              </a:ext>
            </a:extLst>
          </p:cNvPr>
          <p:cNvSpPr>
            <a:spLocks noGrp="1"/>
          </p:cNvSpPr>
          <p:nvPr>
            <p:ph type="title"/>
          </p:nvPr>
        </p:nvSpPr>
        <p:spPr/>
        <p:txBody>
          <a:bodyPr/>
          <a:lstStyle/>
          <a:p>
            <a:r>
              <a:rPr lang="lt-LT" dirty="0"/>
              <a:t>Užduotis: Vaidmenų žaidimas</a:t>
            </a:r>
            <a:endParaRPr lang="en-GB" dirty="0"/>
          </a:p>
        </p:txBody>
      </p:sp>
      <p:sp>
        <p:nvSpPr>
          <p:cNvPr id="3" name="Označba mesta vsebine 2">
            <a:extLst>
              <a:ext uri="{FF2B5EF4-FFF2-40B4-BE49-F238E27FC236}">
                <a16:creationId xmlns:a16="http://schemas.microsoft.com/office/drawing/2014/main" id="{13D54024-1EFA-4D4D-AEF6-FDD0DD06B210}"/>
              </a:ext>
            </a:extLst>
          </p:cNvPr>
          <p:cNvSpPr>
            <a:spLocks noGrp="1"/>
          </p:cNvSpPr>
          <p:nvPr>
            <p:ph idx="1"/>
          </p:nvPr>
        </p:nvSpPr>
        <p:spPr/>
        <p:txBody>
          <a:bodyPr>
            <a:normAutofit fontScale="92500" lnSpcReduction="20000"/>
          </a:bodyPr>
          <a:lstStyle/>
          <a:p>
            <a:r>
              <a:rPr lang="lt-LT" dirty="0"/>
              <a:t>Dirbkite poroje.</a:t>
            </a:r>
          </a:p>
          <a:p>
            <a:endParaRPr lang="lt-LT" dirty="0"/>
          </a:p>
          <a:p>
            <a:r>
              <a:rPr lang="lt-LT" dirty="0"/>
              <a:t>Gausite du trumpus scenarijus:</a:t>
            </a:r>
          </a:p>
          <a:p>
            <a:pPr marL="1440000">
              <a:buFont typeface="Courier New" panose="02070309020205020404" pitchFamily="49" charset="0"/>
              <a:buChar char="o"/>
            </a:pPr>
            <a:r>
              <a:rPr lang="lt-LT" dirty="0"/>
              <a:t>pagal pirmąjį scenarijų vienas partneris bus savo kolegos (kuris vaidina mokinį) mentorius.</a:t>
            </a:r>
          </a:p>
          <a:p>
            <a:pPr marL="1440000">
              <a:buFont typeface="Courier New" panose="02070309020205020404" pitchFamily="49" charset="0"/>
              <a:buChar char="o"/>
            </a:pPr>
            <a:r>
              <a:rPr lang="lt-LT" dirty="0"/>
              <a:t>tada pakeisite vaidmenis pagal antrąjį scenarijų.</a:t>
            </a:r>
          </a:p>
          <a:p>
            <a:endParaRPr lang="lt-LT" dirty="0"/>
          </a:p>
          <a:p>
            <a:r>
              <a:rPr lang="lt-LT" dirty="0"/>
              <a:t>Pirmiausia perskaitykite savo scenarijų. Turėsite 10 minučių pasiruošti pirmajam vaidmenų žaidimui, o dar 15 minučių pačiam vaidmenų žaidimui.</a:t>
            </a:r>
          </a:p>
          <a:p>
            <a:r>
              <a:rPr lang="lt-LT" dirty="0"/>
              <a:t>Pokalbio metu naudokite GROW modelį.</a:t>
            </a:r>
            <a:endParaRPr lang="en-GB" dirty="0"/>
          </a:p>
        </p:txBody>
      </p:sp>
    </p:spTree>
    <p:extLst>
      <p:ext uri="{BB962C8B-B14F-4D97-AF65-F5344CB8AC3E}">
        <p14:creationId xmlns:p14="http://schemas.microsoft.com/office/powerpoint/2010/main" val="35462143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E7EDBE2-4738-49D9-BEFB-FF8C6A87D56E}"/>
              </a:ext>
            </a:extLst>
          </p:cNvPr>
          <p:cNvSpPr>
            <a:spLocks noGrp="1"/>
          </p:cNvSpPr>
          <p:nvPr>
            <p:ph type="title"/>
          </p:nvPr>
        </p:nvSpPr>
        <p:spPr/>
        <p:txBody>
          <a:bodyPr/>
          <a:lstStyle/>
          <a:p>
            <a:r>
              <a:rPr lang="sl-SI" sz="6000" dirty="0"/>
              <a:t>3</a:t>
            </a:r>
            <a:r>
              <a:rPr lang="lt-LT" sz="6000" dirty="0"/>
              <a:t> skyrius</a:t>
            </a:r>
            <a:r>
              <a:rPr lang="sl-SI" sz="6000" dirty="0"/>
              <a:t>: </a:t>
            </a:r>
            <a:r>
              <a:rPr lang="lt-LT" dirty="0"/>
              <a:t>Veiksmų plano (-ų) rengimas ir tikslų nustatymas</a:t>
            </a:r>
            <a:endParaRPr lang="sl-SI" dirty="0"/>
          </a:p>
        </p:txBody>
      </p:sp>
      <p:sp>
        <p:nvSpPr>
          <p:cNvPr id="3" name="Označba mesta besedila 2">
            <a:extLst>
              <a:ext uri="{FF2B5EF4-FFF2-40B4-BE49-F238E27FC236}">
                <a16:creationId xmlns:a16="http://schemas.microsoft.com/office/drawing/2014/main" id="{D7B4F9AD-3713-4A3A-9F6C-228D8600BFEE}"/>
              </a:ext>
            </a:extLst>
          </p:cNvPr>
          <p:cNvSpPr>
            <a:spLocks noGrp="1"/>
          </p:cNvSpPr>
          <p:nvPr>
            <p:ph type="body" idx="1"/>
          </p:nvPr>
        </p:nvSpPr>
        <p:spPr/>
        <p:txBody>
          <a:bodyPr/>
          <a:lstStyle/>
          <a:p>
            <a:endParaRPr lang="sl-SI"/>
          </a:p>
        </p:txBody>
      </p:sp>
    </p:spTree>
    <p:extLst>
      <p:ext uri="{BB962C8B-B14F-4D97-AF65-F5344CB8AC3E}">
        <p14:creationId xmlns:p14="http://schemas.microsoft.com/office/powerpoint/2010/main" val="443604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889" y="1545996"/>
            <a:ext cx="10759911" cy="4630967"/>
          </a:xfrm>
        </p:spPr>
        <p:txBody>
          <a:bodyPr>
            <a:normAutofit fontScale="92500" lnSpcReduction="20000"/>
          </a:bodyPr>
          <a:lstStyle/>
          <a:p>
            <a:pPr marL="0" indent="0">
              <a:buNone/>
            </a:pPr>
            <a:r>
              <a:rPr lang="lt-LT" b="1" dirty="0">
                <a:solidFill>
                  <a:srgbClr val="76B4A6"/>
                </a:solidFill>
              </a:rPr>
              <a:t>Tikslai</a:t>
            </a:r>
            <a:endParaRPr lang="en-GB" sz="2000" dirty="0">
              <a:highlight>
                <a:srgbClr val="FFFF00"/>
              </a:highlight>
            </a:endParaRPr>
          </a:p>
          <a:p>
            <a:pPr marL="0" indent="0">
              <a:buNone/>
            </a:pPr>
            <a:r>
              <a:rPr lang="lt-LT" sz="2000" dirty="0"/>
              <a:t>Įgyti žinių apie mentorystės sesijos struktūrizavimą, kaip ją vykdyti praktiškai. Gebėti naudoti GROW modelį ir SMART metodą tikslams nustatyti. Žinosite, kaip parengti dokumentus, tokius kaip mentorystės sutartis, veiksmų planas ir kt. Kaip padėti besimokantiems reguliariai bendraujant ir efektyviai planuojant. Stebėjimo ir vertinimo svarbos supratimas, taip pat gebėjimas sukurti vertinimo formą. Mokiniai galės nustatyti, kada nutraukti mentorystės santykius ir kaip planuoti galutinį susitikimą bei tolesnius veiksmus.</a:t>
            </a:r>
          </a:p>
          <a:p>
            <a:pPr marL="0" indent="0">
              <a:buNone/>
            </a:pPr>
            <a:r>
              <a:rPr lang="lt-LT" b="1" dirty="0">
                <a:solidFill>
                  <a:srgbClr val="76B4A6"/>
                </a:solidFill>
              </a:rPr>
              <a:t>Mokymosi rezultatai</a:t>
            </a:r>
            <a:endParaRPr lang="en-GB" b="1" dirty="0">
              <a:solidFill>
                <a:srgbClr val="76B4A6"/>
              </a:solidFill>
            </a:endParaRPr>
          </a:p>
          <a:p>
            <a:pPr marL="0" indent="0">
              <a:buNone/>
            </a:pPr>
            <a:r>
              <a:rPr lang="lt-LT" sz="2000" dirty="0"/>
              <a:t>Praėję šį modulį galėsite:</a:t>
            </a:r>
          </a:p>
          <a:p>
            <a:r>
              <a:rPr lang="lt-LT" sz="2000" dirty="0"/>
              <a:t>nustatyti pagrindinius mentorystės sesijos etapus ir kaip juos vykdyti</a:t>
            </a:r>
          </a:p>
          <a:p>
            <a:r>
              <a:rPr lang="lt-LT" sz="2000" dirty="0"/>
              <a:t>naudoti GROW modelį susitikimo struktūravimui</a:t>
            </a:r>
          </a:p>
          <a:p>
            <a:r>
              <a:rPr lang="lt-LT" sz="2000" dirty="0"/>
              <a:t>naudoti SMART metodą tikslams nustatyti</a:t>
            </a:r>
          </a:p>
          <a:p>
            <a:r>
              <a:rPr lang="lt-LT" sz="2000" dirty="0"/>
              <a:t>planuoti mentorystės susitikimą</a:t>
            </a:r>
          </a:p>
          <a:p>
            <a:r>
              <a:rPr lang="lt-LT" sz="2000" dirty="0"/>
              <a:t>parengti mentorystės sutartį</a:t>
            </a:r>
          </a:p>
          <a:p>
            <a:r>
              <a:rPr lang="lt-LT" sz="2000" dirty="0"/>
              <a:t>naudoti įrankius bendravimo ir kontakto palaikymui</a:t>
            </a:r>
            <a:endParaRPr lang="en-GB" sz="1800" dirty="0">
              <a:effectLst/>
              <a:latin typeface="Arial Unicode MS"/>
              <a:ea typeface="Calibri" panose="020F0502020204030204" pitchFamily="34" charset="0"/>
              <a:cs typeface="Times New Roman" panose="02020603050405020304" pitchFamily="18" charset="0"/>
            </a:endParaRPr>
          </a:p>
          <a:p>
            <a:pPr marL="0" indent="0">
              <a:buNone/>
            </a:pPr>
            <a:endParaRPr lang="en-GB" sz="2000" dirty="0"/>
          </a:p>
        </p:txBody>
      </p:sp>
      <p:sp>
        <p:nvSpPr>
          <p:cNvPr id="2" name="Title 1"/>
          <p:cNvSpPr>
            <a:spLocks noGrp="1"/>
          </p:cNvSpPr>
          <p:nvPr>
            <p:ph type="title"/>
          </p:nvPr>
        </p:nvSpPr>
        <p:spPr>
          <a:xfrm>
            <a:off x="1" y="368944"/>
            <a:ext cx="12191999" cy="945621"/>
          </a:xfrm>
        </p:spPr>
        <p:txBody>
          <a:bodyPr>
            <a:noAutofit/>
          </a:bodyPr>
          <a:lstStyle/>
          <a:p>
            <a:r>
              <a:rPr lang="lt-LT" sz="4000" dirty="0"/>
              <a:t>Įvadas</a:t>
            </a:r>
            <a:endParaRPr lang="en-GB" sz="4000" dirty="0"/>
          </a:p>
        </p:txBody>
      </p:sp>
      <p:sp>
        <p:nvSpPr>
          <p:cNvPr id="5" name="Označba mesta vsebine 2">
            <a:extLst>
              <a:ext uri="{FF2B5EF4-FFF2-40B4-BE49-F238E27FC236}">
                <a16:creationId xmlns:a16="http://schemas.microsoft.com/office/drawing/2014/main" id="{9C52C0CE-D76B-45F5-AD92-818E80C0CCD6}"/>
              </a:ext>
            </a:extLst>
          </p:cNvPr>
          <p:cNvSpPr txBox="1">
            <a:spLocks/>
          </p:cNvSpPr>
          <p:nvPr/>
        </p:nvSpPr>
        <p:spPr>
          <a:xfrm>
            <a:off x="7898368" y="3058734"/>
            <a:ext cx="3968685" cy="421967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800"/>
              </a:spcBef>
              <a:buClr>
                <a:srgbClr val="76B4A6"/>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800"/>
              </a:spcBef>
              <a:buClr>
                <a:srgbClr val="76B4A6"/>
              </a:buClr>
              <a:buSzPct val="7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Clr>
                <a:srgbClr val="76B4A6"/>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a:p>
            <a:r>
              <a:rPr lang="lt-LT" sz="1700" dirty="0">
                <a:latin typeface="Arial Unicode MS" panose="020B0604020202020204" pitchFamily="34" charset="-128"/>
                <a:ea typeface="Arial Unicode MS" panose="020B0604020202020204" pitchFamily="34" charset="-128"/>
                <a:cs typeface="Arial Unicode MS" panose="020B0604020202020204" pitchFamily="34" charset="-128"/>
              </a:rPr>
              <a:t>suprasti stebėsenos ir vertinimo svarbą</a:t>
            </a:r>
          </a:p>
          <a:p>
            <a:r>
              <a:rPr lang="lt-LT" sz="1700" dirty="0">
                <a:latin typeface="Arial Unicode MS" panose="020B0604020202020204" pitchFamily="34" charset="-128"/>
                <a:ea typeface="Arial Unicode MS" panose="020B0604020202020204" pitchFamily="34" charset="-128"/>
                <a:cs typeface="Arial Unicode MS" panose="020B0604020202020204" pitchFamily="34" charset="-128"/>
              </a:rPr>
              <a:t>sukurti vertinimo formą</a:t>
            </a:r>
          </a:p>
          <a:p>
            <a:r>
              <a:rPr lang="lt-LT" sz="1700" dirty="0">
                <a:latin typeface="Arial Unicode MS" panose="020B0604020202020204" pitchFamily="34" charset="-128"/>
                <a:ea typeface="Arial Unicode MS" panose="020B0604020202020204" pitchFamily="34" charset="-128"/>
                <a:cs typeface="Arial Unicode MS" panose="020B0604020202020204" pitchFamily="34" charset="-128"/>
              </a:rPr>
              <a:t>nustatyti mentorystės santykių pabaigą</a:t>
            </a:r>
          </a:p>
          <a:p>
            <a:r>
              <a:rPr lang="lt-LT" sz="1700" dirty="0">
                <a:latin typeface="Arial Unicode MS" panose="020B0604020202020204" pitchFamily="34" charset="-128"/>
                <a:ea typeface="Arial Unicode MS" panose="020B0604020202020204" pitchFamily="34" charset="-128"/>
                <a:cs typeface="Arial Unicode MS" panose="020B0604020202020204" pitchFamily="34" charset="-128"/>
              </a:rPr>
              <a:t>tinkamai iškomunikuoti apie mentorystės santykių pabaigą</a:t>
            </a:r>
          </a:p>
          <a:p>
            <a:r>
              <a:rPr lang="lt-LT" sz="1700" dirty="0">
                <a:latin typeface="Arial Unicode MS" panose="020B0604020202020204" pitchFamily="34" charset="-128"/>
                <a:ea typeface="Arial Unicode MS" panose="020B0604020202020204" pitchFamily="34" charset="-128"/>
                <a:cs typeface="Arial Unicode MS" panose="020B0604020202020204" pitchFamily="34" charset="-128"/>
              </a:rPr>
              <a:t>suplanuoti paskutinius susitikimus</a:t>
            </a:r>
            <a:endParaRPr lang="en-GB" sz="1700" dirty="0">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8556383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lt-LT" sz="4000" dirty="0"/>
              <a:t>Tikslai</a:t>
            </a:r>
            <a:endParaRPr lang="en-GB" sz="4000" dirty="0"/>
          </a:p>
        </p:txBody>
      </p:sp>
      <p:sp>
        <p:nvSpPr>
          <p:cNvPr id="3" name="Content Placeholder 2"/>
          <p:cNvSpPr>
            <a:spLocks noGrp="1"/>
          </p:cNvSpPr>
          <p:nvPr>
            <p:ph idx="1"/>
          </p:nvPr>
        </p:nvSpPr>
        <p:spPr/>
        <p:txBody>
          <a:bodyPr/>
          <a:lstStyle/>
          <a:p>
            <a:pPr marL="0" indent="0">
              <a:buNone/>
            </a:pPr>
            <a:r>
              <a:rPr lang="lt-LT" dirty="0"/>
              <a:t>Praėję šį skyrių:</a:t>
            </a:r>
          </a:p>
          <a:p>
            <a:r>
              <a:rPr lang="lt-LT" dirty="0"/>
              <a:t>Būsite susipažinę ir išanalizavę SMART tikslų nustatymo metodą;</a:t>
            </a:r>
          </a:p>
          <a:p>
            <a:r>
              <a:rPr lang="lt-LT" dirty="0"/>
              <a:t>Suprasti veiksmų plano prasmę ir kaip jį parengti.</a:t>
            </a:r>
            <a:endParaRPr lang="en-GB" dirty="0"/>
          </a:p>
          <a:p>
            <a:pPr marL="0" indent="0">
              <a:buNone/>
            </a:pPr>
            <a:endParaRPr lang="en-GB" dirty="0"/>
          </a:p>
        </p:txBody>
      </p:sp>
    </p:spTree>
    <p:extLst>
      <p:ext uri="{BB962C8B-B14F-4D97-AF65-F5344CB8AC3E}">
        <p14:creationId xmlns:p14="http://schemas.microsoft.com/office/powerpoint/2010/main" val="15046679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48E2D1-0737-4312-ACDC-46F745FAE7A3}"/>
              </a:ext>
            </a:extLst>
          </p:cNvPr>
          <p:cNvSpPr>
            <a:spLocks noGrp="1"/>
          </p:cNvSpPr>
          <p:nvPr>
            <p:ph type="title"/>
          </p:nvPr>
        </p:nvSpPr>
        <p:spPr/>
        <p:txBody>
          <a:bodyPr/>
          <a:lstStyle/>
          <a:p>
            <a:r>
              <a:rPr lang="lt-LT" dirty="0"/>
              <a:t>Tikslų nustatymas</a:t>
            </a:r>
            <a:endParaRPr lang="en-GB" dirty="0"/>
          </a:p>
        </p:txBody>
      </p:sp>
      <p:sp>
        <p:nvSpPr>
          <p:cNvPr id="3" name="Označba mesta vsebine 2">
            <a:extLst>
              <a:ext uri="{FF2B5EF4-FFF2-40B4-BE49-F238E27FC236}">
                <a16:creationId xmlns:a16="http://schemas.microsoft.com/office/drawing/2014/main" id="{E94FDC45-7F3A-445D-A4F9-6FF492EF1EF8}"/>
              </a:ext>
            </a:extLst>
          </p:cNvPr>
          <p:cNvSpPr>
            <a:spLocks noGrp="1"/>
          </p:cNvSpPr>
          <p:nvPr>
            <p:ph idx="1"/>
          </p:nvPr>
        </p:nvSpPr>
        <p:spPr>
          <a:xfrm>
            <a:off x="838200" y="1825625"/>
            <a:ext cx="10515600" cy="2656434"/>
          </a:xfrm>
        </p:spPr>
        <p:txBody>
          <a:bodyPr/>
          <a:lstStyle/>
          <a:p>
            <a:r>
              <a:rPr lang="lt-LT" dirty="0"/>
              <a:t>a</a:t>
            </a:r>
            <a:r>
              <a:rPr lang="en-GB" dirty="0" err="1"/>
              <a:t>tskirkite</a:t>
            </a:r>
            <a:r>
              <a:rPr lang="en-GB" dirty="0"/>
              <a:t> </a:t>
            </a:r>
            <a:r>
              <a:rPr lang="en-GB" dirty="0" err="1"/>
              <a:t>trumpalaikius</a:t>
            </a:r>
            <a:r>
              <a:rPr lang="en-GB" dirty="0"/>
              <a:t> </a:t>
            </a:r>
            <a:r>
              <a:rPr lang="en-GB" dirty="0" err="1"/>
              <a:t>ir</a:t>
            </a:r>
            <a:r>
              <a:rPr lang="en-GB" dirty="0"/>
              <a:t> </a:t>
            </a:r>
            <a:r>
              <a:rPr lang="en-GB" dirty="0" err="1"/>
              <a:t>ilgalaikius</a:t>
            </a:r>
            <a:r>
              <a:rPr lang="en-GB" dirty="0"/>
              <a:t> </a:t>
            </a:r>
            <a:r>
              <a:rPr lang="en-GB" dirty="0" err="1"/>
              <a:t>tikslus</a:t>
            </a:r>
            <a:endParaRPr lang="en-GB" dirty="0"/>
          </a:p>
          <a:p>
            <a:r>
              <a:rPr lang="en-GB" dirty="0" err="1"/>
              <a:t>nustatykite</a:t>
            </a:r>
            <a:r>
              <a:rPr lang="en-GB" dirty="0"/>
              <a:t> </a:t>
            </a:r>
            <a:r>
              <a:rPr lang="en-GB" dirty="0" err="1"/>
              <a:t>tikslus</a:t>
            </a:r>
            <a:r>
              <a:rPr lang="en-GB" dirty="0"/>
              <a:t> </a:t>
            </a:r>
            <a:r>
              <a:rPr lang="en-GB" dirty="0" err="1"/>
              <a:t>pagal</a:t>
            </a:r>
            <a:r>
              <a:rPr lang="en-GB" dirty="0"/>
              <a:t> </a:t>
            </a:r>
            <a:r>
              <a:rPr lang="en-GB" dirty="0" err="1"/>
              <a:t>prioritetus</a:t>
            </a:r>
            <a:endParaRPr lang="en-GB" dirty="0"/>
          </a:p>
          <a:p>
            <a:r>
              <a:rPr lang="en-GB" dirty="0" err="1"/>
              <a:t>nustaty</a:t>
            </a:r>
            <a:r>
              <a:rPr lang="lt-LT" dirty="0" err="1"/>
              <a:t>kite</a:t>
            </a:r>
            <a:r>
              <a:rPr lang="en-GB" dirty="0"/>
              <a:t> terminus</a:t>
            </a:r>
          </a:p>
          <a:p>
            <a:r>
              <a:rPr lang="en-GB" dirty="0" err="1"/>
              <a:t>įvertinim</a:t>
            </a:r>
            <a:r>
              <a:rPr lang="lt-LT" dirty="0" err="1"/>
              <a:t>as</a:t>
            </a:r>
            <a:endParaRPr lang="en-GB" dirty="0"/>
          </a:p>
          <a:p>
            <a:r>
              <a:rPr lang="en-GB" dirty="0"/>
              <a:t>SMART </a:t>
            </a:r>
            <a:r>
              <a:rPr lang="en-GB" dirty="0" err="1"/>
              <a:t>metodas</a:t>
            </a:r>
            <a:endParaRPr lang="en-GB" dirty="0"/>
          </a:p>
          <a:p>
            <a:pPr marL="0" indent="0">
              <a:buNone/>
            </a:pPr>
            <a:endParaRPr lang="en-GB" dirty="0"/>
          </a:p>
        </p:txBody>
      </p:sp>
      <p:sp>
        <p:nvSpPr>
          <p:cNvPr id="4" name="Označba mesta vsebine 2">
            <a:extLst>
              <a:ext uri="{FF2B5EF4-FFF2-40B4-BE49-F238E27FC236}">
                <a16:creationId xmlns:a16="http://schemas.microsoft.com/office/drawing/2014/main" id="{9AC1F88D-9473-485D-A6B7-89DA34494D1C}"/>
              </a:ext>
            </a:extLst>
          </p:cNvPr>
          <p:cNvSpPr txBox="1">
            <a:spLocks/>
          </p:cNvSpPr>
          <p:nvPr/>
        </p:nvSpPr>
        <p:spPr>
          <a:xfrm>
            <a:off x="838198" y="4826859"/>
            <a:ext cx="10515600" cy="1139252"/>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100000"/>
              </a:lnSpc>
              <a:spcBef>
                <a:spcPts val="800"/>
              </a:spcBef>
              <a:buClr>
                <a:srgbClr val="76B4A6"/>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800"/>
              </a:spcBef>
              <a:buClr>
                <a:srgbClr val="76B4A6"/>
              </a:buClr>
              <a:buSzPct val="7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Clr>
                <a:srgbClr val="76B4A6"/>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i="1" dirty="0"/>
              <a:t>„...</a:t>
            </a:r>
            <a:r>
              <a:rPr lang="en-GB" i="1" dirty="0" err="1"/>
              <a:t>Tikslai</a:t>
            </a:r>
            <a:r>
              <a:rPr lang="en-GB" i="1" dirty="0"/>
              <a:t> </a:t>
            </a:r>
            <a:r>
              <a:rPr lang="en-GB" i="1" dirty="0" err="1"/>
              <a:t>yra</a:t>
            </a:r>
            <a:r>
              <a:rPr lang="en-GB" i="1" dirty="0"/>
              <a:t> </a:t>
            </a:r>
            <a:r>
              <a:rPr lang="en-GB" i="1" dirty="0" err="1"/>
              <a:t>reikšmingi</a:t>
            </a:r>
            <a:r>
              <a:rPr lang="en-GB" i="1" dirty="0"/>
              <a:t>, </a:t>
            </a:r>
            <a:r>
              <a:rPr lang="en-GB" i="1" dirty="0" err="1"/>
              <a:t>jie</a:t>
            </a:r>
            <a:r>
              <a:rPr lang="en-GB" i="1" dirty="0"/>
              <a:t> </a:t>
            </a:r>
            <a:r>
              <a:rPr lang="en-GB" i="1" dirty="0" err="1"/>
              <a:t>orientuoti</a:t>
            </a:r>
            <a:r>
              <a:rPr lang="en-GB" i="1" dirty="0"/>
              <a:t> į </a:t>
            </a:r>
            <a:r>
              <a:rPr lang="en-GB" i="1" dirty="0" err="1"/>
              <a:t>veiksmus</a:t>
            </a:r>
            <a:r>
              <a:rPr lang="en-GB" i="1" dirty="0"/>
              <a:t>, </a:t>
            </a:r>
            <a:r>
              <a:rPr lang="en-GB" i="1" dirty="0" err="1"/>
              <a:t>įkvepia</a:t>
            </a:r>
            <a:r>
              <a:rPr lang="en-GB" i="1" dirty="0"/>
              <a:t> </a:t>
            </a:r>
            <a:r>
              <a:rPr lang="en-GB" i="1" dirty="0" err="1"/>
              <a:t>ir</a:t>
            </a:r>
            <a:r>
              <a:rPr lang="en-GB" i="1" dirty="0"/>
              <a:t> </a:t>
            </a:r>
            <a:r>
              <a:rPr lang="en-GB" i="1" dirty="0" err="1"/>
              <a:t>yra</a:t>
            </a:r>
            <a:r>
              <a:rPr lang="en-GB" i="1" dirty="0"/>
              <a:t> tam </a:t>
            </a:r>
            <a:r>
              <a:rPr lang="en-GB" i="1" dirty="0" err="1"/>
              <a:t>tikra</a:t>
            </a:r>
            <a:r>
              <a:rPr lang="en-GB" i="1" dirty="0"/>
              <a:t> </a:t>
            </a:r>
            <a:r>
              <a:rPr lang="en-GB" i="1" dirty="0" err="1"/>
              <a:t>vakcina</a:t>
            </a:r>
            <a:r>
              <a:rPr lang="en-GB" i="1" dirty="0"/>
              <a:t> </a:t>
            </a:r>
            <a:r>
              <a:rPr lang="en-GB" i="1" dirty="0" err="1"/>
              <a:t>nuo</a:t>
            </a:r>
            <a:r>
              <a:rPr lang="en-GB" i="1" dirty="0"/>
              <a:t> </a:t>
            </a:r>
            <a:r>
              <a:rPr lang="en-GB" i="1" dirty="0" err="1"/>
              <a:t>neaiškaus</a:t>
            </a:r>
            <a:r>
              <a:rPr lang="en-GB" i="1" dirty="0"/>
              <a:t> </a:t>
            </a:r>
            <a:r>
              <a:rPr lang="en-GB" i="1" dirty="0" err="1"/>
              <a:t>mąstymo</a:t>
            </a:r>
            <a:r>
              <a:rPr lang="en-GB" i="1" dirty="0"/>
              <a:t>.</a:t>
            </a:r>
            <a:endParaRPr lang="lt-LT" i="1" dirty="0"/>
          </a:p>
          <a:p>
            <a:pPr marL="0" indent="0">
              <a:buNone/>
            </a:pPr>
            <a:r>
              <a:rPr lang="en-GB" dirty="0"/>
              <a:t>		John </a:t>
            </a:r>
            <a:r>
              <a:rPr lang="en-GB" dirty="0" err="1"/>
              <a:t>Doerr</a:t>
            </a:r>
            <a:r>
              <a:rPr lang="en-GB" dirty="0"/>
              <a:t>, Ted Talk: Why the secret to success is setting the right goals?</a:t>
            </a:r>
          </a:p>
          <a:p>
            <a:endParaRPr lang="en-GB" dirty="0"/>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1851525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B1FB425-565C-4AC0-88AB-BC78085FD592}"/>
              </a:ext>
            </a:extLst>
          </p:cNvPr>
          <p:cNvSpPr>
            <a:spLocks noGrp="1"/>
          </p:cNvSpPr>
          <p:nvPr>
            <p:ph type="title"/>
          </p:nvPr>
        </p:nvSpPr>
        <p:spPr/>
        <p:txBody>
          <a:bodyPr/>
          <a:lstStyle/>
          <a:p>
            <a:r>
              <a:rPr lang="en-GB" dirty="0"/>
              <a:t>SMART me</a:t>
            </a:r>
            <a:r>
              <a:rPr lang="lt-LT" dirty="0" err="1"/>
              <a:t>todas</a:t>
            </a:r>
            <a:endParaRPr lang="en-GB" dirty="0"/>
          </a:p>
        </p:txBody>
      </p:sp>
      <p:sp>
        <p:nvSpPr>
          <p:cNvPr id="3" name="Označba mesta vsebine 2">
            <a:extLst>
              <a:ext uri="{FF2B5EF4-FFF2-40B4-BE49-F238E27FC236}">
                <a16:creationId xmlns:a16="http://schemas.microsoft.com/office/drawing/2014/main" id="{6DD1D719-4D46-4050-8948-8958F9611B77}"/>
              </a:ext>
            </a:extLst>
          </p:cNvPr>
          <p:cNvSpPr>
            <a:spLocks noGrp="1"/>
          </p:cNvSpPr>
          <p:nvPr>
            <p:ph idx="1"/>
          </p:nvPr>
        </p:nvSpPr>
        <p:spPr/>
        <p:txBody>
          <a:bodyPr>
            <a:normAutofit fontScale="85000" lnSpcReduction="10000"/>
          </a:bodyPr>
          <a:lstStyle/>
          <a:p>
            <a:r>
              <a:rPr lang="lt-LT" dirty="0"/>
              <a:t>Žmonės dažnai kuria didelius planus ir išsikelia didžiulius tikslus (pavyzdžiui, ambicingus Naujųjų metų pažadus)... ir jie dažnai žlunga dėl įvairių priežasčių. Mes norime per daug ir per greitai...</a:t>
            </a:r>
          </a:p>
          <a:p>
            <a:endParaRPr lang="lt-LT" dirty="0"/>
          </a:p>
          <a:p>
            <a:r>
              <a:rPr lang="lt-LT" dirty="0"/>
              <a:t>SMART metodas pirmą kartą paminėtas George T. </a:t>
            </a:r>
            <a:r>
              <a:rPr lang="lt-LT" dirty="0" err="1"/>
              <a:t>Doran</a:t>
            </a:r>
            <a:r>
              <a:rPr lang="lt-LT" dirty="0"/>
              <a:t> straipsnyje: </a:t>
            </a:r>
            <a:r>
              <a:rPr lang="lt-LT" dirty="0">
                <a:hlinkClick r:id="rId2"/>
              </a:rPr>
              <a:t>„Yra S.M.A.R.T. būdas parašyti valdymo tikslus ir uždavinius“</a:t>
            </a:r>
            <a:r>
              <a:rPr lang="lt-LT" dirty="0"/>
              <a:t> 1981 m.</a:t>
            </a:r>
          </a:p>
          <a:p>
            <a:r>
              <a:rPr lang="lt-LT" dirty="0"/>
              <a:t>Jis parašė pranešimą apie tai, kaip sunku nustatyti tikslus įmonėse/projektų valdyme</a:t>
            </a:r>
          </a:p>
          <a:p>
            <a:r>
              <a:rPr lang="lt-LT" dirty="0"/>
              <a:t>SMART metodą lengva naudoti ir suprasti. Visa tai susiję su klausimų uždavimu.</a:t>
            </a:r>
          </a:p>
          <a:p>
            <a:endParaRPr lang="lt-LT" dirty="0"/>
          </a:p>
          <a:p>
            <a:r>
              <a:rPr lang="lt-LT" dirty="0"/>
              <a:t>SMART reiškia…</a:t>
            </a:r>
            <a:endParaRPr lang="en-GB" dirty="0"/>
          </a:p>
        </p:txBody>
      </p:sp>
    </p:spTree>
    <p:extLst>
      <p:ext uri="{BB962C8B-B14F-4D97-AF65-F5344CB8AC3E}">
        <p14:creationId xmlns:p14="http://schemas.microsoft.com/office/powerpoint/2010/main" val="40964804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AF98435-5C35-4C67-A813-98BEC1950174}"/>
              </a:ext>
            </a:extLst>
          </p:cNvPr>
          <p:cNvSpPr>
            <a:spLocks noGrp="1"/>
          </p:cNvSpPr>
          <p:nvPr>
            <p:ph type="title"/>
          </p:nvPr>
        </p:nvSpPr>
        <p:spPr/>
        <p:txBody>
          <a:bodyPr/>
          <a:lstStyle/>
          <a:p>
            <a:r>
              <a:rPr lang="sl-SI" dirty="0"/>
              <a:t>SMART met</a:t>
            </a:r>
            <a:r>
              <a:rPr lang="lt-LT" dirty="0"/>
              <a:t>odas</a:t>
            </a:r>
            <a:endParaRPr lang="sl-SI" dirty="0"/>
          </a:p>
        </p:txBody>
      </p:sp>
      <p:pic>
        <p:nvPicPr>
          <p:cNvPr id="5" name="Označba mesta vsebine 4">
            <a:extLst>
              <a:ext uri="{FF2B5EF4-FFF2-40B4-BE49-F238E27FC236}">
                <a16:creationId xmlns:a16="http://schemas.microsoft.com/office/drawing/2014/main" id="{BFBB2840-C11D-4681-A189-E5E450685C0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0580" b="14820"/>
          <a:stretch/>
        </p:blipFill>
        <p:spPr>
          <a:xfrm>
            <a:off x="1992077" y="2188342"/>
            <a:ext cx="8207845" cy="3826934"/>
          </a:xfrm>
        </p:spPr>
      </p:pic>
    </p:spTree>
    <p:extLst>
      <p:ext uri="{BB962C8B-B14F-4D97-AF65-F5344CB8AC3E}">
        <p14:creationId xmlns:p14="http://schemas.microsoft.com/office/powerpoint/2010/main" val="17542647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544DB4D-BF50-4130-99F5-15A628F9F362}"/>
              </a:ext>
            </a:extLst>
          </p:cNvPr>
          <p:cNvSpPr>
            <a:spLocks noGrp="1"/>
          </p:cNvSpPr>
          <p:nvPr>
            <p:ph type="title"/>
          </p:nvPr>
        </p:nvSpPr>
        <p:spPr/>
        <p:txBody>
          <a:bodyPr/>
          <a:lstStyle/>
          <a:p>
            <a:r>
              <a:rPr lang="en-GB" dirty="0"/>
              <a:t>SPECIFIC</a:t>
            </a:r>
            <a:r>
              <a:rPr lang="lt-LT" dirty="0"/>
              <a:t> (KONKRETUS)</a:t>
            </a:r>
            <a:endParaRPr lang="en-GB" dirty="0"/>
          </a:p>
        </p:txBody>
      </p:sp>
      <p:sp>
        <p:nvSpPr>
          <p:cNvPr id="3" name="Označba mesta vsebine 2">
            <a:extLst>
              <a:ext uri="{FF2B5EF4-FFF2-40B4-BE49-F238E27FC236}">
                <a16:creationId xmlns:a16="http://schemas.microsoft.com/office/drawing/2014/main" id="{3627E52A-29B4-43AB-B16E-878071B7BF43}"/>
              </a:ext>
            </a:extLst>
          </p:cNvPr>
          <p:cNvSpPr>
            <a:spLocks noGrp="1"/>
          </p:cNvSpPr>
          <p:nvPr>
            <p:ph idx="1"/>
          </p:nvPr>
        </p:nvSpPr>
        <p:spPr/>
        <p:txBody>
          <a:bodyPr>
            <a:normAutofit lnSpcReduction="10000"/>
          </a:bodyPr>
          <a:lstStyle/>
          <a:p>
            <a:pPr marL="0" indent="0">
              <a:lnSpc>
                <a:spcPct val="107000"/>
              </a:lnSpc>
              <a:spcAft>
                <a:spcPts val="800"/>
              </a:spcAft>
              <a:buNone/>
            </a:pPr>
            <a:r>
              <a:rPr lang="lt-LT" dirty="0">
                <a:effectLst/>
                <a:ea typeface="Arial Unicode MS"/>
                <a:cs typeface="Arial Unicode MS"/>
              </a:rPr>
              <a:t>Nustatydami tikslus nedarykite jų pernelyg bendrų ar neapibrėžtų. Svarbu, kad jie būtų konkretūs, patikrinami, gerai aprašyti.</a:t>
            </a:r>
          </a:p>
          <a:p>
            <a:pPr marL="0" indent="0">
              <a:lnSpc>
                <a:spcPct val="107000"/>
              </a:lnSpc>
              <a:spcAft>
                <a:spcPts val="800"/>
              </a:spcAft>
              <a:buNone/>
            </a:pPr>
            <a:r>
              <a:rPr lang="lt-LT" dirty="0">
                <a:solidFill>
                  <a:srgbClr val="76B4A6"/>
                </a:solidFill>
                <a:effectLst/>
                <a:ea typeface="Arial Unicode MS"/>
                <a:cs typeface="Arial Unicode MS"/>
              </a:rPr>
              <a:t>Galite paklausti savo mokinio:</a:t>
            </a:r>
          </a:p>
          <a:p>
            <a:pPr>
              <a:lnSpc>
                <a:spcPct val="107000"/>
              </a:lnSpc>
              <a:spcAft>
                <a:spcPts val="800"/>
              </a:spcAft>
            </a:pPr>
            <a:r>
              <a:rPr lang="lt-LT" dirty="0">
                <a:effectLst/>
                <a:ea typeface="Arial Unicode MS"/>
                <a:cs typeface="Arial Unicode MS"/>
              </a:rPr>
              <a:t>Ką norite pasiekti (detaliai)?</a:t>
            </a:r>
          </a:p>
          <a:p>
            <a:pPr>
              <a:lnSpc>
                <a:spcPct val="107000"/>
              </a:lnSpc>
              <a:spcAft>
                <a:spcPts val="800"/>
              </a:spcAft>
            </a:pPr>
            <a:r>
              <a:rPr lang="lt-LT" dirty="0">
                <a:effectLst/>
                <a:ea typeface="Arial Unicode MS"/>
                <a:cs typeface="Arial Unicode MS"/>
              </a:rPr>
              <a:t>Kokį rezultatą norite pamatyti?</a:t>
            </a:r>
          </a:p>
          <a:p>
            <a:pPr>
              <a:lnSpc>
                <a:spcPct val="107000"/>
              </a:lnSpc>
              <a:spcAft>
                <a:spcPts val="800"/>
              </a:spcAft>
            </a:pPr>
            <a:r>
              <a:rPr lang="lt-LT" dirty="0">
                <a:effectLst/>
                <a:ea typeface="Arial Unicode MS"/>
                <a:cs typeface="Arial Unicode MS"/>
              </a:rPr>
              <a:t>Kieno pagalbos jums gali prireikti?</a:t>
            </a:r>
          </a:p>
          <a:p>
            <a:pPr>
              <a:lnSpc>
                <a:spcPct val="107000"/>
              </a:lnSpc>
              <a:spcAft>
                <a:spcPts val="800"/>
              </a:spcAft>
            </a:pPr>
            <a:r>
              <a:rPr lang="lt-LT" dirty="0">
                <a:effectLst/>
                <a:ea typeface="Arial Unicode MS"/>
                <a:cs typeface="Arial Unicode MS"/>
              </a:rPr>
              <a:t>Kodėl norite pasiekti šį tikslą, kokia to priežastis?</a:t>
            </a: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30359162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9E96E42-2F86-4C58-90FC-DD88F457F108}"/>
              </a:ext>
            </a:extLst>
          </p:cNvPr>
          <p:cNvSpPr>
            <a:spLocks noGrp="1"/>
          </p:cNvSpPr>
          <p:nvPr>
            <p:ph type="title"/>
          </p:nvPr>
        </p:nvSpPr>
        <p:spPr/>
        <p:txBody>
          <a:bodyPr/>
          <a:lstStyle/>
          <a:p>
            <a:r>
              <a:rPr lang="sl-SI" dirty="0"/>
              <a:t>MEASURABLE</a:t>
            </a:r>
            <a:r>
              <a:rPr lang="lt-LT" dirty="0"/>
              <a:t> (PAMATUOJAMAS)</a:t>
            </a:r>
            <a:endParaRPr lang="sl-SI" dirty="0"/>
          </a:p>
        </p:txBody>
      </p:sp>
      <p:sp>
        <p:nvSpPr>
          <p:cNvPr id="3" name="Označba mesta vsebine 2">
            <a:extLst>
              <a:ext uri="{FF2B5EF4-FFF2-40B4-BE49-F238E27FC236}">
                <a16:creationId xmlns:a16="http://schemas.microsoft.com/office/drawing/2014/main" id="{BE39D2AA-7105-4143-B77B-502D62288FB9}"/>
              </a:ext>
            </a:extLst>
          </p:cNvPr>
          <p:cNvSpPr>
            <a:spLocks noGrp="1"/>
          </p:cNvSpPr>
          <p:nvPr>
            <p:ph idx="1"/>
          </p:nvPr>
        </p:nvSpPr>
        <p:spPr/>
        <p:txBody>
          <a:bodyPr>
            <a:normAutofit/>
          </a:bodyPr>
          <a:lstStyle/>
          <a:p>
            <a:pPr marL="0" indent="0">
              <a:buNone/>
            </a:pPr>
            <a:r>
              <a:rPr lang="lt-LT" dirty="0"/>
              <a:t>Negalime kontroliuoti savo pažangos, jei ji nėra išmatuojama. Įvertinimas leidžia mums įvertinti ir sekti savo pažangą ir sėkmę.</a:t>
            </a:r>
          </a:p>
          <a:p>
            <a:pPr marL="0" indent="0">
              <a:buNone/>
            </a:pPr>
            <a:endParaRPr lang="sl-SI" dirty="0"/>
          </a:p>
          <a:p>
            <a:pPr marL="0" indent="0">
              <a:buNone/>
            </a:pPr>
            <a:r>
              <a:rPr lang="sl-SI" dirty="0"/>
              <a:t>Turite nuspręsti, </a:t>
            </a:r>
            <a:r>
              <a:rPr lang="sl-SI" dirty="0">
                <a:solidFill>
                  <a:srgbClr val="76B4A6"/>
                </a:solidFill>
              </a:rPr>
              <a:t>ką</a:t>
            </a:r>
            <a:r>
              <a:rPr lang="sl-SI" dirty="0"/>
              <a:t> vertinsite savo procese ir kaip vertinsite.</a:t>
            </a:r>
            <a:endParaRPr lang="lt-LT" dirty="0"/>
          </a:p>
          <a:p>
            <a:pPr marL="0" indent="0">
              <a:buNone/>
            </a:pPr>
            <a:r>
              <a:rPr lang="lt-LT" dirty="0"/>
              <a:t>Pvz.: galite nuspręsti, kad šį mėnesį dalyvausite 4 seminaruose</a:t>
            </a:r>
          </a:p>
          <a:p>
            <a:pPr marL="0" indent="0">
              <a:buNone/>
            </a:pPr>
            <a:r>
              <a:rPr lang="sl-SI" dirty="0">
                <a:sym typeface="Wingdings" panose="05000000000000000000" pitchFamily="2" charset="2"/>
              </a:rPr>
              <a:t> </a:t>
            </a:r>
            <a:r>
              <a:rPr lang="lt-LT" dirty="0">
                <a:sym typeface="Wingdings" panose="05000000000000000000" pitchFamily="2" charset="2"/>
              </a:rPr>
              <a:t>šis tikslas yra puikiai išmatuojamas, nes galėsite pamatyti, ar pasiekėte šį tikslą, ar ne </a:t>
            </a:r>
            <a:r>
              <a:rPr lang="sl-SI" dirty="0">
                <a:sym typeface="Wingdings" panose="05000000000000000000" pitchFamily="2" charset="2"/>
              </a:rPr>
              <a:t>(</a:t>
            </a:r>
            <a:r>
              <a:rPr lang="sl-SI" b="1" dirty="0">
                <a:solidFill>
                  <a:srgbClr val="76B4A6"/>
                </a:solidFill>
                <a:sym typeface="Wingdings" panose="05000000000000000000" pitchFamily="2" charset="2"/>
              </a:rPr>
              <a:t>kiekybinis metodas</a:t>
            </a:r>
            <a:r>
              <a:rPr lang="sl-SI" dirty="0">
                <a:sym typeface="Wingdings" panose="05000000000000000000" pitchFamily="2" charset="2"/>
              </a:rPr>
              <a:t>). Taip pat galite naudoti </a:t>
            </a:r>
            <a:r>
              <a:rPr lang="sl-SI" b="1" dirty="0">
                <a:solidFill>
                  <a:srgbClr val="76B4A6"/>
                </a:solidFill>
                <a:sym typeface="Wingdings" panose="05000000000000000000" pitchFamily="2" charset="2"/>
              </a:rPr>
              <a:t>kokybinį metodą</a:t>
            </a:r>
            <a:r>
              <a:rPr lang="sl-SI" dirty="0">
                <a:sym typeface="Wingdings" panose="05000000000000000000" pitchFamily="2" charset="2"/>
              </a:rPr>
              <a:t>: </a:t>
            </a:r>
            <a:r>
              <a:rPr lang="lt-LT" dirty="0">
                <a:sym typeface="Wingdings" panose="05000000000000000000" pitchFamily="2" charset="2"/>
              </a:rPr>
              <a:t>savo sėkmę / pažangą matuojate rinkdami neskaitinius duomenis (interviu, apklausomis ir pan.).</a:t>
            </a:r>
          </a:p>
          <a:p>
            <a:pPr marL="0" indent="0">
              <a:buNone/>
            </a:pPr>
            <a:endParaRPr lang="sl-SI" dirty="0"/>
          </a:p>
        </p:txBody>
      </p:sp>
    </p:spTree>
    <p:extLst>
      <p:ext uri="{BB962C8B-B14F-4D97-AF65-F5344CB8AC3E}">
        <p14:creationId xmlns:p14="http://schemas.microsoft.com/office/powerpoint/2010/main" val="3293407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DA0E9ED-1B9C-4A4C-A91D-1B8211EF5BC3}"/>
              </a:ext>
            </a:extLst>
          </p:cNvPr>
          <p:cNvSpPr>
            <a:spLocks noGrp="1"/>
          </p:cNvSpPr>
          <p:nvPr>
            <p:ph type="title"/>
          </p:nvPr>
        </p:nvSpPr>
        <p:spPr/>
        <p:txBody>
          <a:bodyPr/>
          <a:lstStyle/>
          <a:p>
            <a:r>
              <a:rPr lang="sl-SI" dirty="0"/>
              <a:t>ACHIEVABLE</a:t>
            </a:r>
            <a:r>
              <a:rPr lang="lt-LT" dirty="0"/>
              <a:t> (ĮGYVENDINAMAS)</a:t>
            </a:r>
            <a:endParaRPr lang="sl-SI" dirty="0"/>
          </a:p>
        </p:txBody>
      </p:sp>
      <p:sp>
        <p:nvSpPr>
          <p:cNvPr id="3" name="Označba mesta vsebine 2">
            <a:extLst>
              <a:ext uri="{FF2B5EF4-FFF2-40B4-BE49-F238E27FC236}">
                <a16:creationId xmlns:a16="http://schemas.microsoft.com/office/drawing/2014/main" id="{F39A8B7E-F0D6-4D94-A076-88726EF28296}"/>
              </a:ext>
            </a:extLst>
          </p:cNvPr>
          <p:cNvSpPr>
            <a:spLocks noGrp="1"/>
          </p:cNvSpPr>
          <p:nvPr>
            <p:ph idx="1"/>
          </p:nvPr>
        </p:nvSpPr>
        <p:spPr/>
        <p:txBody>
          <a:bodyPr/>
          <a:lstStyle/>
          <a:p>
            <a:r>
              <a:rPr lang="lt-LT" dirty="0"/>
              <a:t>Pagalvokite apie savo dabartines galimybes, žinias, savybes... Kokia jūsų situacija šiuo metu / kur esate dabar?</a:t>
            </a:r>
          </a:p>
          <a:p>
            <a:r>
              <a:rPr lang="lt-LT" dirty="0"/>
              <a:t>Taip pat pagalvokite apie galimas kliūtis – kas gali pasirodyti sudėtinga?</a:t>
            </a:r>
          </a:p>
          <a:p>
            <a:endParaRPr lang="lt-LT" dirty="0"/>
          </a:p>
          <a:p>
            <a:pPr marL="0" indent="0">
              <a:buNone/>
            </a:pPr>
            <a:r>
              <a:rPr lang="lt-LT" dirty="0"/>
              <a:t>Nekelkite tikslų, kurie, jūsų manymu, yra nepasiekiami – nedarykite jų nei per daug ambicingų, nei neambicingų.</a:t>
            </a:r>
            <a:endParaRPr lang="sl-SI" dirty="0"/>
          </a:p>
        </p:txBody>
      </p:sp>
    </p:spTree>
    <p:extLst>
      <p:ext uri="{BB962C8B-B14F-4D97-AF65-F5344CB8AC3E}">
        <p14:creationId xmlns:p14="http://schemas.microsoft.com/office/powerpoint/2010/main" val="35138169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0E9631B-C4BF-4984-BC70-2BB84FBB7D92}"/>
              </a:ext>
            </a:extLst>
          </p:cNvPr>
          <p:cNvSpPr>
            <a:spLocks noGrp="1"/>
          </p:cNvSpPr>
          <p:nvPr>
            <p:ph type="title"/>
          </p:nvPr>
        </p:nvSpPr>
        <p:spPr/>
        <p:txBody>
          <a:bodyPr/>
          <a:lstStyle/>
          <a:p>
            <a:r>
              <a:rPr lang="sl-SI" dirty="0"/>
              <a:t>RELEVANT</a:t>
            </a:r>
            <a:r>
              <a:rPr lang="lt-LT" dirty="0"/>
              <a:t> (PRASMINGAS)</a:t>
            </a:r>
            <a:endParaRPr lang="sl-SI" dirty="0"/>
          </a:p>
        </p:txBody>
      </p:sp>
      <p:sp>
        <p:nvSpPr>
          <p:cNvPr id="3" name="Označba mesta vsebine 2">
            <a:extLst>
              <a:ext uri="{FF2B5EF4-FFF2-40B4-BE49-F238E27FC236}">
                <a16:creationId xmlns:a16="http://schemas.microsoft.com/office/drawing/2014/main" id="{265B3533-4E92-4488-9C7C-893048B3C6AB}"/>
              </a:ext>
            </a:extLst>
          </p:cNvPr>
          <p:cNvSpPr>
            <a:spLocks noGrp="1"/>
          </p:cNvSpPr>
          <p:nvPr>
            <p:ph idx="1"/>
          </p:nvPr>
        </p:nvSpPr>
        <p:spPr/>
        <p:txBody>
          <a:bodyPr/>
          <a:lstStyle/>
          <a:p>
            <a:r>
              <a:rPr lang="lt-LT" dirty="0"/>
              <a:t>Įsitikinkite, kad jūsų tikslas atitinka jūsų platesnę misiją, jis turėtų būti suderintas su jūsų ilgalaikiais tikslais.</a:t>
            </a:r>
            <a:endParaRPr lang="sl-SI" dirty="0"/>
          </a:p>
        </p:txBody>
      </p:sp>
    </p:spTree>
    <p:extLst>
      <p:ext uri="{BB962C8B-B14F-4D97-AF65-F5344CB8AC3E}">
        <p14:creationId xmlns:p14="http://schemas.microsoft.com/office/powerpoint/2010/main" val="36888749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366328D-D1ED-4AF7-972A-259878FDF840}"/>
              </a:ext>
            </a:extLst>
          </p:cNvPr>
          <p:cNvSpPr>
            <a:spLocks noGrp="1"/>
          </p:cNvSpPr>
          <p:nvPr>
            <p:ph type="title"/>
          </p:nvPr>
        </p:nvSpPr>
        <p:spPr/>
        <p:txBody>
          <a:bodyPr/>
          <a:lstStyle/>
          <a:p>
            <a:r>
              <a:rPr lang="en-GB" dirty="0"/>
              <a:t>TIME-BOUND</a:t>
            </a:r>
            <a:r>
              <a:rPr lang="lt-LT" dirty="0"/>
              <a:t> (APIBRĖŽTAS LAIKE)</a:t>
            </a:r>
            <a:endParaRPr lang="en-GB" dirty="0"/>
          </a:p>
        </p:txBody>
      </p:sp>
      <p:sp>
        <p:nvSpPr>
          <p:cNvPr id="3" name="Označba mesta vsebine 2">
            <a:extLst>
              <a:ext uri="{FF2B5EF4-FFF2-40B4-BE49-F238E27FC236}">
                <a16:creationId xmlns:a16="http://schemas.microsoft.com/office/drawing/2014/main" id="{90577BA6-6DB9-45C9-A89E-1DCB1788B688}"/>
              </a:ext>
            </a:extLst>
          </p:cNvPr>
          <p:cNvSpPr>
            <a:spLocks noGrp="1"/>
          </p:cNvSpPr>
          <p:nvPr>
            <p:ph idx="1"/>
          </p:nvPr>
        </p:nvSpPr>
        <p:spPr/>
        <p:txBody>
          <a:bodyPr/>
          <a:lstStyle/>
          <a:p>
            <a:pPr marL="0" indent="0">
              <a:buNone/>
            </a:pPr>
            <a:r>
              <a:rPr lang="lt-LT" dirty="0"/>
              <a:t>Norėdami jaustis labiau motyvuoti, išmintingai nustatykite terminus. Realiai pagalvokite, kiek laiko turėtumėte skirti tikslui pasiekti. </a:t>
            </a:r>
            <a:r>
              <a:rPr lang="lt-LT" dirty="0">
                <a:solidFill>
                  <a:srgbClr val="76B4A6"/>
                </a:solidFill>
              </a:rPr>
              <a:t>Planuokite skirti pakankamai laiko, bet nenustatykite per ilgo termino. </a:t>
            </a:r>
            <a:r>
              <a:rPr lang="lt-LT" dirty="0"/>
              <a:t>Jei jūsų tikslas yra per tolimas, galite prarasti motyvaciją.</a:t>
            </a:r>
            <a:endParaRPr lang="en-GB" dirty="0"/>
          </a:p>
        </p:txBody>
      </p:sp>
    </p:spTree>
    <p:extLst>
      <p:ext uri="{BB962C8B-B14F-4D97-AF65-F5344CB8AC3E}">
        <p14:creationId xmlns:p14="http://schemas.microsoft.com/office/powerpoint/2010/main" val="33455381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4B15FEE-9BEA-4F95-B99A-E2697BAE1E5E}"/>
              </a:ext>
            </a:extLst>
          </p:cNvPr>
          <p:cNvSpPr>
            <a:spLocks noGrp="1"/>
          </p:cNvSpPr>
          <p:nvPr>
            <p:ph type="title"/>
          </p:nvPr>
        </p:nvSpPr>
        <p:spPr/>
        <p:txBody>
          <a:bodyPr/>
          <a:lstStyle/>
          <a:p>
            <a:r>
              <a:rPr lang="lt-LT" dirty="0" err="1"/>
              <a:t>Ūžduotis</a:t>
            </a:r>
            <a:r>
              <a:rPr lang="en-GB" dirty="0"/>
              <a:t>: </a:t>
            </a:r>
            <a:r>
              <a:rPr lang="en-GB" dirty="0" err="1"/>
              <a:t>Nustatykite</a:t>
            </a:r>
            <a:r>
              <a:rPr lang="en-GB" dirty="0"/>
              <a:t> SMART </a:t>
            </a:r>
            <a:r>
              <a:rPr lang="en-GB" dirty="0" err="1"/>
              <a:t>tikslus</a:t>
            </a:r>
            <a:endParaRPr lang="en-GB" dirty="0"/>
          </a:p>
        </p:txBody>
      </p:sp>
      <p:sp>
        <p:nvSpPr>
          <p:cNvPr id="3" name="Označba mesta vsebine 2">
            <a:extLst>
              <a:ext uri="{FF2B5EF4-FFF2-40B4-BE49-F238E27FC236}">
                <a16:creationId xmlns:a16="http://schemas.microsoft.com/office/drawing/2014/main" id="{157211C9-FB60-4169-B348-8EA4DA79BFF5}"/>
              </a:ext>
            </a:extLst>
          </p:cNvPr>
          <p:cNvSpPr>
            <a:spLocks noGrp="1"/>
          </p:cNvSpPr>
          <p:nvPr>
            <p:ph idx="1"/>
          </p:nvPr>
        </p:nvSpPr>
        <p:spPr/>
        <p:txBody>
          <a:bodyPr>
            <a:normAutofit/>
          </a:bodyPr>
          <a:lstStyle/>
          <a:p>
            <a:r>
              <a:rPr lang="lt-LT" dirty="0"/>
              <a:t>Turėsite </a:t>
            </a:r>
            <a:r>
              <a:rPr lang="lt-LT" dirty="0">
                <a:solidFill>
                  <a:srgbClr val="76B4A6"/>
                </a:solidFill>
              </a:rPr>
              <a:t>15-20 minučių </a:t>
            </a:r>
            <a:r>
              <a:rPr lang="lt-LT" dirty="0"/>
              <a:t>apgalvoti tikslus. Gausite užduoties lapą, kuriuo galėsite naudotis.</a:t>
            </a:r>
          </a:p>
          <a:p>
            <a:r>
              <a:rPr lang="lt-LT" dirty="0"/>
              <a:t>Vadovaukitės modeliu, kurį ką tik aptarėte, ir nustatykite šiuos tikslus pagal SMART modulį.</a:t>
            </a:r>
          </a:p>
          <a:p>
            <a:r>
              <a:rPr lang="lt-LT" dirty="0"/>
              <a:t>Pasidalykite jais grupėje ir aptarkite. Ar jūsų tikslai yra SMART, ar juos reikia šiek tiek pritaikyti?</a:t>
            </a:r>
            <a:endParaRPr lang="en-GB" dirty="0"/>
          </a:p>
          <a:p>
            <a:pPr marL="0" indent="0">
              <a:buNone/>
            </a:pPr>
            <a:endParaRPr lang="en-GB" dirty="0"/>
          </a:p>
          <a:p>
            <a:r>
              <a:rPr lang="en-GB" dirty="0" err="1"/>
              <a:t>Paruoškite</a:t>
            </a:r>
            <a:r>
              <a:rPr lang="en-GB" dirty="0"/>
              <a:t> bent </a:t>
            </a:r>
            <a:r>
              <a:rPr lang="en-GB" dirty="0">
                <a:solidFill>
                  <a:srgbClr val="76B4A6"/>
                </a:solidFill>
              </a:rPr>
              <a:t>tris SMART </a:t>
            </a:r>
            <a:r>
              <a:rPr lang="en-GB" dirty="0" err="1">
                <a:solidFill>
                  <a:srgbClr val="76B4A6"/>
                </a:solidFill>
              </a:rPr>
              <a:t>tikslus</a:t>
            </a:r>
            <a:r>
              <a:rPr lang="en-GB" dirty="0"/>
              <a:t>... </a:t>
            </a:r>
            <a:r>
              <a:rPr lang="en-GB" dirty="0" err="1"/>
              <a:t>su</a:t>
            </a:r>
            <a:r>
              <a:rPr lang="en-GB" dirty="0"/>
              <a:t> </a:t>
            </a:r>
            <a:r>
              <a:rPr lang="en-GB" dirty="0" err="1"/>
              <a:t>jais</a:t>
            </a:r>
            <a:r>
              <a:rPr lang="en-GB" dirty="0"/>
              <a:t> </a:t>
            </a:r>
            <a:r>
              <a:rPr lang="en-GB" dirty="0" err="1"/>
              <a:t>dirbsite</a:t>
            </a:r>
            <a:r>
              <a:rPr lang="en-GB" dirty="0"/>
              <a:t> </a:t>
            </a:r>
            <a:r>
              <a:rPr lang="en-GB" dirty="0" err="1"/>
              <a:t>kitame</a:t>
            </a:r>
            <a:r>
              <a:rPr lang="en-GB" dirty="0"/>
              <a:t> </a:t>
            </a:r>
            <a:r>
              <a:rPr lang="en-GB" dirty="0" err="1"/>
              <a:t>pratime</a:t>
            </a:r>
            <a:r>
              <a:rPr lang="en-GB" dirty="0"/>
              <a:t>...</a:t>
            </a:r>
          </a:p>
          <a:p>
            <a:endParaRPr lang="en-GB" dirty="0"/>
          </a:p>
        </p:txBody>
      </p:sp>
    </p:spTree>
    <p:extLst>
      <p:ext uri="{BB962C8B-B14F-4D97-AF65-F5344CB8AC3E}">
        <p14:creationId xmlns:p14="http://schemas.microsoft.com/office/powerpoint/2010/main" val="1418957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9D093165-7309-4B22-A990-3F0F6438B294}"/>
              </a:ext>
            </a:extLst>
          </p:cNvPr>
          <p:cNvSpPr>
            <a:spLocks noGrp="1"/>
          </p:cNvSpPr>
          <p:nvPr>
            <p:ph idx="1"/>
          </p:nvPr>
        </p:nvSpPr>
        <p:spPr>
          <a:xfrm>
            <a:off x="838200" y="572012"/>
            <a:ext cx="10515600" cy="4351338"/>
          </a:xfrm>
        </p:spPr>
        <p:txBody>
          <a:bodyPr/>
          <a:lstStyle/>
          <a:p>
            <a:pPr marL="0" indent="0">
              <a:buNone/>
            </a:pPr>
            <a:r>
              <a:rPr lang="lt-LT" b="1" dirty="0">
                <a:solidFill>
                  <a:srgbClr val="76B4A6"/>
                </a:solidFill>
              </a:rPr>
              <a:t>Turinys</a:t>
            </a:r>
            <a:endParaRPr lang="en-GB" b="1" dirty="0">
              <a:solidFill>
                <a:srgbClr val="76B4A6"/>
              </a:solidFill>
            </a:endParaRPr>
          </a:p>
          <a:p>
            <a:r>
              <a:rPr lang="en-GB" dirty="0"/>
              <a:t>1</a:t>
            </a:r>
            <a:r>
              <a:rPr lang="lt-LT" dirty="0"/>
              <a:t> skyrius</a:t>
            </a:r>
            <a:r>
              <a:rPr lang="en-GB" dirty="0"/>
              <a:t>: </a:t>
            </a:r>
            <a:r>
              <a:rPr lang="lt-LT" sz="2800" dirty="0"/>
              <a:t>Proceso planavimas ir susitarimas dėl programos </a:t>
            </a:r>
          </a:p>
          <a:p>
            <a:r>
              <a:rPr lang="en-GB" dirty="0"/>
              <a:t>2</a:t>
            </a:r>
            <a:r>
              <a:rPr lang="lt-LT" dirty="0"/>
              <a:t> skyrius</a:t>
            </a:r>
            <a:r>
              <a:rPr lang="en-GB" dirty="0"/>
              <a:t>: </a:t>
            </a:r>
            <a:r>
              <a:rPr lang="lt-LT" dirty="0"/>
              <a:t>Kaip surengti į karjerą orientuotą mentorystės sesiją</a:t>
            </a:r>
          </a:p>
          <a:p>
            <a:r>
              <a:rPr lang="en-GB" dirty="0"/>
              <a:t>3</a:t>
            </a:r>
            <a:r>
              <a:rPr lang="lt-LT" dirty="0"/>
              <a:t> skyrius</a:t>
            </a:r>
            <a:r>
              <a:rPr lang="en-GB" dirty="0"/>
              <a:t>: </a:t>
            </a:r>
            <a:r>
              <a:rPr lang="lt-LT" dirty="0"/>
              <a:t>Veiksmų plano (-ų) rengimas ir tikslų nustatymas</a:t>
            </a:r>
          </a:p>
          <a:p>
            <a:r>
              <a:rPr lang="en-GB" dirty="0"/>
              <a:t>4</a:t>
            </a:r>
            <a:r>
              <a:rPr lang="lt-LT" dirty="0"/>
              <a:t> skyrius</a:t>
            </a:r>
            <a:r>
              <a:rPr lang="en-GB" dirty="0"/>
              <a:t>: Parama </a:t>
            </a:r>
            <a:r>
              <a:rPr lang="en-GB" dirty="0" err="1"/>
              <a:t>mokiniams</a:t>
            </a:r>
            <a:r>
              <a:rPr lang="en-GB" dirty="0"/>
              <a:t>: </a:t>
            </a:r>
            <a:r>
              <a:rPr lang="en-GB" dirty="0" err="1"/>
              <a:t>ryšio</a:t>
            </a:r>
            <a:r>
              <a:rPr lang="en-GB" dirty="0"/>
              <a:t> </a:t>
            </a:r>
            <a:r>
              <a:rPr lang="en-GB" dirty="0" err="1"/>
              <a:t>palaikymas</a:t>
            </a:r>
            <a:endParaRPr lang="lt-LT" dirty="0"/>
          </a:p>
          <a:p>
            <a:r>
              <a:rPr lang="en-GB" dirty="0"/>
              <a:t>5</a:t>
            </a:r>
            <a:r>
              <a:rPr lang="lt-LT" dirty="0"/>
              <a:t> skyrius</a:t>
            </a:r>
            <a:r>
              <a:rPr lang="en-GB" dirty="0"/>
              <a:t>: </a:t>
            </a:r>
            <a:r>
              <a:rPr lang="lt-LT" dirty="0"/>
              <a:t>P</a:t>
            </a:r>
            <a:r>
              <a:rPr lang="en-GB" dirty="0" err="1"/>
              <a:t>ažangos</a:t>
            </a:r>
            <a:r>
              <a:rPr lang="en-GB" dirty="0"/>
              <a:t> </a:t>
            </a:r>
            <a:r>
              <a:rPr lang="en-GB" dirty="0" err="1"/>
              <a:t>užtikrinimas</a:t>
            </a:r>
            <a:endParaRPr lang="lt-LT" dirty="0"/>
          </a:p>
          <a:p>
            <a:r>
              <a:rPr lang="en-GB" dirty="0"/>
              <a:t>6</a:t>
            </a:r>
            <a:r>
              <a:rPr lang="lt-LT" dirty="0"/>
              <a:t> skyrius</a:t>
            </a:r>
            <a:r>
              <a:rPr lang="en-GB" dirty="0"/>
              <a:t>: </a:t>
            </a:r>
            <a:r>
              <a:rPr lang="lt-LT" dirty="0"/>
              <a:t>Mentorystės santykių nutraukimas ir ateities planavimas</a:t>
            </a:r>
            <a:endParaRPr lang="en-GB" dirty="0"/>
          </a:p>
        </p:txBody>
      </p:sp>
    </p:spTree>
    <p:extLst>
      <p:ext uri="{BB962C8B-B14F-4D97-AF65-F5344CB8AC3E}">
        <p14:creationId xmlns:p14="http://schemas.microsoft.com/office/powerpoint/2010/main" val="18093418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6CF1C8C-8542-445B-957D-600FEEA1DB88}"/>
              </a:ext>
            </a:extLst>
          </p:cNvPr>
          <p:cNvSpPr>
            <a:spLocks noGrp="1"/>
          </p:cNvSpPr>
          <p:nvPr>
            <p:ph type="title"/>
          </p:nvPr>
        </p:nvSpPr>
        <p:spPr/>
        <p:txBody>
          <a:bodyPr/>
          <a:lstStyle/>
          <a:p>
            <a:r>
              <a:rPr lang="en-GB" dirty="0"/>
              <a:t>	</a:t>
            </a:r>
            <a:r>
              <a:rPr lang="lt-LT" dirty="0"/>
              <a:t>Veiksmų planas</a:t>
            </a:r>
            <a:endParaRPr lang="en-GB" dirty="0"/>
          </a:p>
        </p:txBody>
      </p:sp>
      <p:sp>
        <p:nvSpPr>
          <p:cNvPr id="3" name="Označba mesta vsebine 2">
            <a:extLst>
              <a:ext uri="{FF2B5EF4-FFF2-40B4-BE49-F238E27FC236}">
                <a16:creationId xmlns:a16="http://schemas.microsoft.com/office/drawing/2014/main" id="{F7709490-4766-48C1-B681-2F4E978C57AB}"/>
              </a:ext>
            </a:extLst>
          </p:cNvPr>
          <p:cNvSpPr>
            <a:spLocks noGrp="1"/>
          </p:cNvSpPr>
          <p:nvPr>
            <p:ph idx="1"/>
          </p:nvPr>
        </p:nvSpPr>
        <p:spPr>
          <a:xfrm>
            <a:off x="838200" y="1873188"/>
            <a:ext cx="10515600" cy="4303775"/>
          </a:xfrm>
        </p:spPr>
        <p:txBody>
          <a:bodyPr/>
          <a:lstStyle/>
          <a:p>
            <a:pPr marL="0" indent="0" algn="ctr">
              <a:buNone/>
            </a:pPr>
            <a:endParaRPr lang="en-GB" i="1" dirty="0"/>
          </a:p>
          <a:p>
            <a:pPr marL="0" indent="0" algn="ctr">
              <a:buNone/>
            </a:pPr>
            <a:r>
              <a:rPr lang="lt-LT" i="1" dirty="0"/>
              <a:t>„Net jei eini teisingu keliu, būsi partrenktas, jei tiesiog stovėsi“</a:t>
            </a:r>
          </a:p>
          <a:p>
            <a:pPr marL="0" indent="0" algn="ctr">
              <a:buNone/>
            </a:pPr>
            <a:r>
              <a:rPr lang="en-GB" dirty="0"/>
              <a:t>Arthur Godfrey</a:t>
            </a:r>
          </a:p>
          <a:p>
            <a:pPr marL="0" indent="0" algn="ctr">
              <a:buNone/>
            </a:pPr>
            <a:endParaRPr lang="en-GB" dirty="0"/>
          </a:p>
          <a:p>
            <a:pPr marL="0" indent="0" algn="ctr">
              <a:buNone/>
            </a:pPr>
            <a:r>
              <a:rPr lang="lt-LT" dirty="0"/>
              <a:t>Veiksmų planas padės mokiniui žingsnis po žingsnio siekti savo tikslų ir judėti pirmyn.</a:t>
            </a:r>
            <a:endParaRPr lang="en-GB" dirty="0"/>
          </a:p>
        </p:txBody>
      </p:sp>
    </p:spTree>
    <p:extLst>
      <p:ext uri="{BB962C8B-B14F-4D97-AF65-F5344CB8AC3E}">
        <p14:creationId xmlns:p14="http://schemas.microsoft.com/office/powerpoint/2010/main" val="17889327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0567284-A835-4AD8-BF87-6EC146DEBE93}"/>
              </a:ext>
            </a:extLst>
          </p:cNvPr>
          <p:cNvSpPr>
            <a:spLocks noGrp="1"/>
          </p:cNvSpPr>
          <p:nvPr>
            <p:ph type="title"/>
          </p:nvPr>
        </p:nvSpPr>
        <p:spPr/>
        <p:txBody>
          <a:bodyPr/>
          <a:lstStyle/>
          <a:p>
            <a:r>
              <a:rPr lang="lt-LT" dirty="0"/>
              <a:t>Kaip parengti veiksmų planą?</a:t>
            </a:r>
            <a:endParaRPr lang="en-GB" dirty="0"/>
          </a:p>
        </p:txBody>
      </p:sp>
      <p:sp>
        <p:nvSpPr>
          <p:cNvPr id="3" name="Označba mesta vsebine 2">
            <a:extLst>
              <a:ext uri="{FF2B5EF4-FFF2-40B4-BE49-F238E27FC236}">
                <a16:creationId xmlns:a16="http://schemas.microsoft.com/office/drawing/2014/main" id="{1BB91C71-D6A1-4AE5-A58E-6C7386D4FAD1}"/>
              </a:ext>
            </a:extLst>
          </p:cNvPr>
          <p:cNvSpPr>
            <a:spLocks noGrp="1"/>
          </p:cNvSpPr>
          <p:nvPr>
            <p:ph idx="1"/>
          </p:nvPr>
        </p:nvSpPr>
        <p:spPr/>
        <p:txBody>
          <a:bodyPr/>
          <a:lstStyle/>
          <a:p>
            <a:r>
              <a:rPr lang="lt-LT" dirty="0"/>
              <a:t>Užsibrėžus tikslus, laikas parengti veiksmų planą. Tai padės jūsų mokiniui apsibrėžti mažus žingsnelius, kurie nukreips jį link užsibrėžtų tikslų.</a:t>
            </a:r>
          </a:p>
          <a:p>
            <a:endParaRPr lang="lt-LT" dirty="0"/>
          </a:p>
          <a:p>
            <a:r>
              <a:rPr lang="lt-LT" dirty="0"/>
              <a:t>Tai gali būti įvairios veiklos: seminarai, paraiškos dėl darbo, pokalbiai su atitinkamais žmonėmis ir kt.</a:t>
            </a:r>
          </a:p>
          <a:p>
            <a:r>
              <a:rPr lang="lt-LT" dirty="0"/>
              <a:t>Taip pat kiekvienai veiklai nustatykite terminą.</a:t>
            </a:r>
            <a:endParaRPr lang="en-GB" dirty="0"/>
          </a:p>
        </p:txBody>
      </p:sp>
    </p:spTree>
    <p:extLst>
      <p:ext uri="{BB962C8B-B14F-4D97-AF65-F5344CB8AC3E}">
        <p14:creationId xmlns:p14="http://schemas.microsoft.com/office/powerpoint/2010/main" val="26562226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5E5539C-C112-460F-A1AB-0650623ABFC4}"/>
              </a:ext>
            </a:extLst>
          </p:cNvPr>
          <p:cNvSpPr>
            <a:spLocks noGrp="1"/>
          </p:cNvSpPr>
          <p:nvPr>
            <p:ph type="title"/>
          </p:nvPr>
        </p:nvSpPr>
        <p:spPr/>
        <p:txBody>
          <a:bodyPr/>
          <a:lstStyle/>
          <a:p>
            <a:r>
              <a:rPr lang="lt-LT" dirty="0"/>
              <a:t>Užduotis</a:t>
            </a:r>
            <a:r>
              <a:rPr lang="en-GB" dirty="0"/>
              <a:t>: </a:t>
            </a:r>
            <a:r>
              <a:rPr lang="lt-LT" dirty="0"/>
              <a:t>Paruoškite veiksmų planą</a:t>
            </a:r>
            <a:endParaRPr lang="en-GB" dirty="0"/>
          </a:p>
        </p:txBody>
      </p:sp>
      <p:sp>
        <p:nvSpPr>
          <p:cNvPr id="3" name="Označba mesta vsebine 2">
            <a:extLst>
              <a:ext uri="{FF2B5EF4-FFF2-40B4-BE49-F238E27FC236}">
                <a16:creationId xmlns:a16="http://schemas.microsoft.com/office/drawing/2014/main" id="{ED9C6632-9C1E-4EEF-A5F5-1BD615788738}"/>
              </a:ext>
            </a:extLst>
          </p:cNvPr>
          <p:cNvSpPr>
            <a:spLocks noGrp="1"/>
          </p:cNvSpPr>
          <p:nvPr>
            <p:ph idx="1"/>
          </p:nvPr>
        </p:nvSpPr>
        <p:spPr/>
        <p:txBody>
          <a:bodyPr/>
          <a:lstStyle/>
          <a:p>
            <a:r>
              <a:rPr lang="lt-LT" dirty="0"/>
              <a:t>Dirbkite poromis: vienas iš jūsų yra mentorius, kitas – mokinys.</a:t>
            </a:r>
          </a:p>
          <a:p>
            <a:r>
              <a:rPr lang="lt-LT" dirty="0"/>
              <a:t>Naudokite veiksmų plano pavyzdį.</a:t>
            </a:r>
          </a:p>
          <a:p>
            <a:r>
              <a:rPr lang="lt-LT" dirty="0"/>
              <a:t>Veiksmų planui parengti turėsite apie 30 minučių.</a:t>
            </a:r>
          </a:p>
          <a:p>
            <a:endParaRPr lang="lt-LT" dirty="0"/>
          </a:p>
          <a:p>
            <a:r>
              <a:rPr lang="lt-LT" dirty="0"/>
              <a:t>Naudokite 3 ankstesnio pratimo tikslus, kuriuos jūs, kaip mokinys, norėtumėte pasiekti mentorystės metu.</a:t>
            </a:r>
          </a:p>
          <a:p>
            <a:r>
              <a:rPr lang="lt-LT" dirty="0"/>
              <a:t>Tada paruoškite veiksmų planą – suplanuokite 3-5 veiklas, siekdami sutartų tikslų.</a:t>
            </a:r>
            <a:endParaRPr lang="en-GB" dirty="0"/>
          </a:p>
        </p:txBody>
      </p:sp>
    </p:spTree>
    <p:extLst>
      <p:ext uri="{BB962C8B-B14F-4D97-AF65-F5344CB8AC3E}">
        <p14:creationId xmlns:p14="http://schemas.microsoft.com/office/powerpoint/2010/main" val="9885336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4</a:t>
            </a:r>
            <a:r>
              <a:rPr lang="lt-LT" dirty="0"/>
              <a:t> skyrius</a:t>
            </a:r>
            <a:r>
              <a:rPr lang="en-GB" dirty="0"/>
              <a:t>: Parama </a:t>
            </a:r>
            <a:r>
              <a:rPr lang="en-GB" dirty="0" err="1"/>
              <a:t>mokiniams</a:t>
            </a:r>
            <a:r>
              <a:rPr lang="en-GB" dirty="0"/>
              <a:t>: </a:t>
            </a:r>
            <a:r>
              <a:rPr lang="en-GB" dirty="0" err="1"/>
              <a:t>ryšio</a:t>
            </a:r>
            <a:r>
              <a:rPr lang="en-GB" dirty="0"/>
              <a:t> </a:t>
            </a:r>
            <a:r>
              <a:rPr lang="en-GB" dirty="0" err="1"/>
              <a:t>palaikymas</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5815823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dirty="0"/>
              <a:t>Tikslai</a:t>
            </a:r>
            <a:endParaRPr lang="en-GB" dirty="0"/>
          </a:p>
        </p:txBody>
      </p:sp>
      <p:sp>
        <p:nvSpPr>
          <p:cNvPr id="3" name="Content Placeholder 2"/>
          <p:cNvSpPr>
            <a:spLocks noGrp="1"/>
          </p:cNvSpPr>
          <p:nvPr>
            <p:ph idx="1"/>
          </p:nvPr>
        </p:nvSpPr>
        <p:spPr/>
        <p:txBody>
          <a:bodyPr/>
          <a:lstStyle/>
          <a:p>
            <a:pPr marL="0" indent="0">
              <a:buNone/>
            </a:pPr>
            <a:r>
              <a:rPr lang="lt-LT" dirty="0"/>
              <a:t>Praėję šį skyrių:</a:t>
            </a:r>
          </a:p>
          <a:p>
            <a:r>
              <a:rPr lang="lt-LT" dirty="0"/>
              <a:t>Būsite Išnagrinėję įvairius metodus, kaip palaikyti ryšį ir padėti mokiniu </a:t>
            </a:r>
          </a:p>
          <a:p>
            <a:r>
              <a:rPr lang="lt-LT" dirty="0"/>
              <a:t>Žinosite kaip pasirinkti konkrečius būdus, kuriais mentorius ir mokinys gali palaikyti pastovų ryšį</a:t>
            </a:r>
          </a:p>
          <a:p>
            <a:r>
              <a:rPr lang="lt-LT" dirty="0"/>
              <a:t>Galėsite lengvai susitarti dėl pageidaujamo bendravimo būdo</a:t>
            </a:r>
            <a:endParaRPr lang="en-GB" dirty="0"/>
          </a:p>
        </p:txBody>
      </p:sp>
    </p:spTree>
    <p:extLst>
      <p:ext uri="{BB962C8B-B14F-4D97-AF65-F5344CB8AC3E}">
        <p14:creationId xmlns:p14="http://schemas.microsoft.com/office/powerpoint/2010/main" val="7935045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t>Struktūra</a:t>
            </a:r>
            <a:r>
              <a:rPr lang="en-GB" dirty="0"/>
              <a:t>, </a:t>
            </a:r>
            <a:r>
              <a:rPr lang="en-GB" dirty="0" err="1"/>
              <a:t>organiz</a:t>
            </a:r>
            <a:r>
              <a:rPr lang="lt-LT" dirty="0" err="1"/>
              <a:t>uotumas</a:t>
            </a:r>
            <a:r>
              <a:rPr lang="lt-LT" dirty="0"/>
              <a:t> </a:t>
            </a:r>
            <a:r>
              <a:rPr lang="en-GB" dirty="0" err="1"/>
              <a:t>ir</a:t>
            </a:r>
            <a:r>
              <a:rPr lang="en-GB" dirty="0"/>
              <a:t> </a:t>
            </a:r>
            <a:r>
              <a:rPr lang="en-GB" dirty="0" err="1"/>
              <a:t>komunikacija</a:t>
            </a:r>
            <a:endParaRPr lang="en-GB" dirty="0"/>
          </a:p>
        </p:txBody>
      </p:sp>
      <p:sp>
        <p:nvSpPr>
          <p:cNvPr id="3" name="Content Placeholder 2"/>
          <p:cNvSpPr>
            <a:spLocks noGrp="1"/>
          </p:cNvSpPr>
          <p:nvPr>
            <p:ph idx="1"/>
          </p:nvPr>
        </p:nvSpPr>
        <p:spPr/>
        <p:txBody>
          <a:bodyPr>
            <a:normAutofit/>
          </a:bodyPr>
          <a:lstStyle/>
          <a:p>
            <a:pPr marL="0" indent="0">
              <a:buNone/>
            </a:pPr>
            <a:r>
              <a:rPr lang="lt-LT" sz="3500" b="1" dirty="0">
                <a:solidFill>
                  <a:srgbClr val="76B4A6"/>
                </a:solidFill>
              </a:rPr>
              <a:t>Reguliarus bendravimas</a:t>
            </a:r>
          </a:p>
          <a:p>
            <a:pPr marL="0" indent="0">
              <a:buNone/>
            </a:pPr>
            <a:r>
              <a:rPr lang="lt-LT" sz="3500" i="1" dirty="0"/>
              <a:t>Kodėl tai svarbu?</a:t>
            </a:r>
          </a:p>
          <a:p>
            <a:pPr marL="0" indent="0">
              <a:buNone/>
            </a:pPr>
            <a:endParaRPr lang="en-GB" dirty="0"/>
          </a:p>
          <a:p>
            <a:pPr marL="0" indent="0">
              <a:buNone/>
            </a:pPr>
            <a:r>
              <a:rPr lang="lt-LT" dirty="0">
                <a:solidFill>
                  <a:srgbClr val="76B4A6"/>
                </a:solidFill>
              </a:rPr>
              <a:t>Reguliarus kontakto palaikymas </a:t>
            </a:r>
            <a:r>
              <a:rPr lang="lt-LT" dirty="0"/>
              <a:t>yra labai svarbus. Bet koks profesinis ryšys reikalauja </a:t>
            </a:r>
            <a:r>
              <a:rPr lang="lt-LT" b="1" dirty="0"/>
              <a:t>nuoseklumo</a:t>
            </a:r>
            <a:r>
              <a:rPr lang="lt-LT" dirty="0"/>
              <a:t> ir </a:t>
            </a:r>
            <a:r>
              <a:rPr lang="lt-LT" b="1" dirty="0"/>
              <a:t>organizuotumo</a:t>
            </a:r>
            <a:r>
              <a:rPr lang="lt-LT" dirty="0"/>
              <a:t>, todėl pasiruošimas į priekį ir rutinos kūrimas yra naudingi sėkmingiems mentorystės santykiams.</a:t>
            </a:r>
            <a:endParaRPr lang="en-GB" dirty="0"/>
          </a:p>
          <a:p>
            <a:pPr marL="0" indent="0">
              <a:buNone/>
            </a:pPr>
            <a:endParaRPr lang="en-GB" dirty="0"/>
          </a:p>
          <a:p>
            <a:endParaRPr lang="en-GB" dirty="0"/>
          </a:p>
        </p:txBody>
      </p:sp>
    </p:spTree>
    <p:extLst>
      <p:ext uri="{BB962C8B-B14F-4D97-AF65-F5344CB8AC3E}">
        <p14:creationId xmlns:p14="http://schemas.microsoft.com/office/powerpoint/2010/main" val="28562877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0780"/>
            <a:ext cx="10515600" cy="5706183"/>
          </a:xfrm>
        </p:spPr>
        <p:txBody>
          <a:bodyPr>
            <a:normAutofit/>
          </a:bodyPr>
          <a:lstStyle/>
          <a:p>
            <a:pPr marL="0" indent="0" algn="ctr">
              <a:buNone/>
            </a:pPr>
            <a:r>
              <a:rPr lang="en-GB" sz="3200" b="1" dirty="0" err="1">
                <a:solidFill>
                  <a:srgbClr val="76B4A6"/>
                </a:solidFill>
              </a:rPr>
              <a:t>Bendravimo</a:t>
            </a:r>
            <a:r>
              <a:rPr lang="en-GB" sz="3200" b="1" dirty="0">
                <a:solidFill>
                  <a:srgbClr val="76B4A6"/>
                </a:solidFill>
              </a:rPr>
              <a:t> </a:t>
            </a:r>
            <a:r>
              <a:rPr lang="en-GB" sz="3200" b="1" dirty="0" err="1">
                <a:solidFill>
                  <a:srgbClr val="76B4A6"/>
                </a:solidFill>
              </a:rPr>
              <a:t>stiliaus</a:t>
            </a:r>
            <a:r>
              <a:rPr lang="en-GB" sz="3200" b="1" dirty="0">
                <a:solidFill>
                  <a:srgbClr val="76B4A6"/>
                </a:solidFill>
              </a:rPr>
              <a:t> </a:t>
            </a:r>
            <a:r>
              <a:rPr lang="en-GB" sz="3200" b="1" dirty="0" err="1">
                <a:solidFill>
                  <a:srgbClr val="76B4A6"/>
                </a:solidFill>
              </a:rPr>
              <a:t>nustatymas</a:t>
            </a:r>
            <a:endParaRPr lang="lt-LT" sz="3200" b="1" dirty="0">
              <a:solidFill>
                <a:srgbClr val="76B4A6"/>
              </a:solidFill>
            </a:endParaRPr>
          </a:p>
          <a:p>
            <a:pPr marL="0" indent="0" algn="ctr">
              <a:buNone/>
            </a:pPr>
            <a:endParaRPr lang="en-GB" sz="3200" b="1" dirty="0">
              <a:solidFill>
                <a:srgbClr val="76B4A6"/>
              </a:solidFill>
            </a:endParaRPr>
          </a:p>
          <a:p>
            <a:pPr marL="0" indent="0">
              <a:buNone/>
            </a:pPr>
            <a:r>
              <a:rPr lang="lt-LT" sz="3200" i="1" dirty="0"/>
              <a:t>Kiekvienas turi savo bendravimo stilių ir tai kas jiems labiau patinka!</a:t>
            </a:r>
          </a:p>
          <a:p>
            <a:pPr marL="0" indent="0">
              <a:buNone/>
            </a:pPr>
            <a:endParaRPr lang="en-GB" sz="3200" dirty="0"/>
          </a:p>
          <a:p>
            <a:pPr marL="0" indent="0">
              <a:buNone/>
            </a:pPr>
            <a:r>
              <a:rPr lang="lt-LT" sz="3200" dirty="0"/>
              <a:t>Bendravimo stiliaus ir metodo nustatymas nuo pat pradžių padeda sklandžiai vykti mentorystės procesui ir padeda stebėti terminus ir tikslus.</a:t>
            </a:r>
            <a:endParaRPr lang="en-GB" sz="3200" dirty="0"/>
          </a:p>
        </p:txBody>
      </p:sp>
    </p:spTree>
    <p:extLst>
      <p:ext uri="{BB962C8B-B14F-4D97-AF65-F5344CB8AC3E}">
        <p14:creationId xmlns:p14="http://schemas.microsoft.com/office/powerpoint/2010/main" val="24977550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470780"/>
            <a:ext cx="10643647" cy="5706183"/>
          </a:xfrm>
        </p:spPr>
        <p:txBody>
          <a:bodyPr>
            <a:normAutofit/>
          </a:bodyPr>
          <a:lstStyle/>
          <a:p>
            <a:pPr marL="0" indent="0">
              <a:buNone/>
            </a:pPr>
            <a:r>
              <a:rPr lang="lt-LT" b="1" dirty="0">
                <a:solidFill>
                  <a:srgbClr val="76B4A6"/>
                </a:solidFill>
              </a:rPr>
              <a:t>Bendravimo metodų nustatymas</a:t>
            </a:r>
          </a:p>
          <a:p>
            <a:pPr marL="0" indent="0">
              <a:buNone/>
            </a:pPr>
            <a:endParaRPr lang="en-GB" altLang="en-US" sz="1200" dirty="0"/>
          </a:p>
          <a:p>
            <a:r>
              <a:rPr lang="lt-LT" altLang="en-US" dirty="0"/>
              <a:t>Keletas skirtingų </a:t>
            </a:r>
            <a:r>
              <a:rPr lang="lt-LT" altLang="en-US" b="1" dirty="0"/>
              <a:t>bendravimo nuostatų </a:t>
            </a:r>
            <a:r>
              <a:rPr lang="lt-LT" altLang="en-US" dirty="0"/>
              <a:t>pavyzdžių:</a:t>
            </a:r>
          </a:p>
          <a:p>
            <a:pPr>
              <a:buSzPct val="70000"/>
              <a:buFont typeface="Courier New" panose="02070309020205020404" pitchFamily="49" charset="0"/>
              <a:buChar char="o"/>
            </a:pPr>
            <a:r>
              <a:rPr lang="lt-LT" altLang="en-US" dirty="0"/>
              <a:t>Bendravimas el. paštu arba naudojant programėles</a:t>
            </a:r>
          </a:p>
          <a:p>
            <a:pPr>
              <a:buSzPct val="70000"/>
              <a:buFont typeface="Courier New" panose="02070309020205020404" pitchFamily="49" charset="0"/>
              <a:buChar char="o"/>
            </a:pPr>
            <a:r>
              <a:rPr lang="lt-LT" altLang="en-US" dirty="0"/>
              <a:t>Bendravimas telefonu / virtualūs nuotoliniai susitikimai</a:t>
            </a:r>
          </a:p>
          <a:p>
            <a:pPr>
              <a:buSzPct val="70000"/>
              <a:buFont typeface="Courier New" panose="02070309020205020404" pitchFamily="49" charset="0"/>
              <a:buChar char="o"/>
            </a:pPr>
            <a:r>
              <a:rPr lang="lt-LT" altLang="en-US" dirty="0"/>
              <a:t>Bendravimas susitikus gyvai</a:t>
            </a:r>
          </a:p>
          <a:p>
            <a:endParaRPr lang="en-GB" altLang="en-US" sz="1200" dirty="0"/>
          </a:p>
          <a:p>
            <a:pPr>
              <a:spcAft>
                <a:spcPts val="1200"/>
              </a:spcAft>
            </a:pPr>
            <a:r>
              <a:rPr lang="lt-LT" altLang="en-US" dirty="0"/>
              <a:t>Susitikimų </a:t>
            </a:r>
            <a:r>
              <a:rPr lang="lt-LT" altLang="en-US" b="1" dirty="0"/>
              <a:t>dažnumas</a:t>
            </a:r>
            <a:r>
              <a:rPr lang="lt-LT" altLang="en-US" dirty="0"/>
              <a:t> taip pat turėtų būti nustatytas nuo pat pradžių</a:t>
            </a:r>
            <a:endParaRPr lang="en-GB" altLang="en-US" dirty="0"/>
          </a:p>
          <a:p>
            <a:pPr lvl="1">
              <a:spcAft>
                <a:spcPts val="1200"/>
              </a:spcAft>
            </a:pPr>
            <a:r>
              <a:rPr lang="lt-LT" altLang="en-US" dirty="0"/>
              <a:t>Kaip dažnai turėtų vykti jūsų susitikimai?</a:t>
            </a:r>
            <a:endParaRPr lang="en-GB" altLang="en-US" dirty="0"/>
          </a:p>
          <a:p>
            <a:pPr marL="457200" lvl="1" indent="0">
              <a:spcAft>
                <a:spcPts val="1200"/>
              </a:spcAft>
              <a:buNone/>
            </a:pPr>
            <a:r>
              <a:rPr lang="lt-LT" altLang="en-US" dirty="0"/>
              <a:t>Taip pat svarbu aptarti </a:t>
            </a:r>
            <a:r>
              <a:rPr lang="lt-LT" altLang="en-US" b="1" dirty="0"/>
              <a:t>kaip bendrausite kai nesusitiksite gyvai</a:t>
            </a:r>
            <a:r>
              <a:rPr lang="lt-LT" altLang="en-US" dirty="0"/>
              <a:t>. Bendrausite el. laiškais / žinutėmis / telefono skambučiais.</a:t>
            </a:r>
            <a:endParaRPr lang="en-GB" altLang="en-US" dirty="0"/>
          </a:p>
          <a:p>
            <a:pPr marL="457200" lvl="1" indent="0">
              <a:buNone/>
            </a:pPr>
            <a:endParaRPr lang="en-GB" altLang="en-US" dirty="0"/>
          </a:p>
          <a:p>
            <a:pPr lvl="1"/>
            <a:endParaRPr lang="en-GB" altLang="en-US" dirty="0"/>
          </a:p>
        </p:txBody>
      </p:sp>
    </p:spTree>
    <p:extLst>
      <p:ext uri="{BB962C8B-B14F-4D97-AF65-F5344CB8AC3E}">
        <p14:creationId xmlns:p14="http://schemas.microsoft.com/office/powerpoint/2010/main" val="37601229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1083" y="602755"/>
            <a:ext cx="11217897" cy="6156357"/>
          </a:xfrm>
        </p:spPr>
        <p:txBody>
          <a:bodyPr>
            <a:normAutofit/>
          </a:bodyPr>
          <a:lstStyle/>
          <a:p>
            <a:pPr marL="0" indent="0" algn="ctr">
              <a:spcBef>
                <a:spcPts val="600"/>
              </a:spcBef>
              <a:spcAft>
                <a:spcPts val="1000"/>
              </a:spcAft>
              <a:buNone/>
            </a:pPr>
            <a:r>
              <a:rPr lang="lt-LT" sz="2000" b="1" dirty="0"/>
              <a:t>Vaidmenų žaidimas – komunikacijos struktūrizavimas</a:t>
            </a:r>
          </a:p>
          <a:p>
            <a:pPr marL="0" indent="0" algn="ctr">
              <a:spcBef>
                <a:spcPts val="600"/>
              </a:spcBef>
              <a:spcAft>
                <a:spcPts val="1000"/>
              </a:spcAft>
              <a:buNone/>
            </a:pPr>
            <a:r>
              <a:rPr lang="lt-LT" sz="2000" i="1" dirty="0"/>
              <a:t>Atlikdami šį pratimą turėsite dirbti poromis</a:t>
            </a:r>
            <a:endParaRPr lang="en-GB" sz="2000" dirty="0"/>
          </a:p>
          <a:p>
            <a:pPr marL="0" indent="0" algn="ctr">
              <a:spcBef>
                <a:spcPts val="600"/>
              </a:spcBef>
              <a:spcAft>
                <a:spcPts val="1000"/>
              </a:spcAft>
              <a:buNone/>
            </a:pPr>
            <a:endParaRPr lang="lt-LT" sz="2000" dirty="0"/>
          </a:p>
          <a:p>
            <a:pPr marL="0" indent="0" algn="ctr">
              <a:spcBef>
                <a:spcPts val="600"/>
              </a:spcBef>
              <a:spcAft>
                <a:spcPts val="1000"/>
              </a:spcAft>
              <a:buNone/>
            </a:pPr>
            <a:r>
              <a:rPr lang="lt-LT" sz="2000" dirty="0"/>
              <a:t>Asmuo A: mentorius</a:t>
            </a:r>
          </a:p>
          <a:p>
            <a:pPr marL="0" indent="0" algn="ctr">
              <a:spcBef>
                <a:spcPts val="600"/>
              </a:spcBef>
              <a:spcAft>
                <a:spcPts val="1000"/>
              </a:spcAft>
              <a:buNone/>
            </a:pPr>
            <a:r>
              <a:rPr lang="lt-LT" sz="2000" dirty="0"/>
              <a:t>Asmuo B: mokinys</a:t>
            </a:r>
          </a:p>
          <a:p>
            <a:pPr marL="0" indent="0" algn="ctr">
              <a:spcBef>
                <a:spcPts val="600"/>
              </a:spcBef>
              <a:spcAft>
                <a:spcPts val="1000"/>
              </a:spcAft>
              <a:buNone/>
            </a:pPr>
            <a:endParaRPr lang="en-GB" sz="2000" dirty="0"/>
          </a:p>
          <a:p>
            <a:pPr marL="0" indent="0">
              <a:spcBef>
                <a:spcPts val="600"/>
              </a:spcBef>
              <a:spcAft>
                <a:spcPts val="1000"/>
              </a:spcAft>
              <a:buNone/>
            </a:pPr>
            <a:r>
              <a:rPr lang="lt-LT" sz="2400" dirty="0"/>
              <a:t>Naudokite lentelę, kad nustatytumėte geriausius bendravimo būdus / stilius. Pasistenkite rasti pusiausvyrą tarp to, ko nori mentorius ir mokinys.</a:t>
            </a:r>
            <a:endParaRPr lang="en-GB" sz="1800" dirty="0"/>
          </a:p>
        </p:txBody>
      </p:sp>
      <p:pic>
        <p:nvPicPr>
          <p:cNvPr id="5" name="Picture 4"/>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58745" y="111052"/>
            <a:ext cx="719455" cy="719455"/>
          </a:xfrm>
          <a:prstGeom prst="rect">
            <a:avLst/>
          </a:prstGeom>
        </p:spPr>
      </p:pic>
      <p:pic>
        <p:nvPicPr>
          <p:cNvPr id="4" name="Picture 3"/>
          <p:cNvPicPr/>
          <p:nvPr/>
        </p:nvPicPr>
        <p:blipFill>
          <a:blip r:embed="rId5">
            <a:extLst>
              <a:ext uri="{28A0092B-C50C-407E-A947-70E740481C1C}">
                <a14:useLocalDpi xmlns:a14="http://schemas.microsoft.com/office/drawing/2010/main" val="0"/>
              </a:ext>
            </a:extLst>
          </a:blip>
          <a:srcRect/>
          <a:stretch>
            <a:fillRect/>
          </a:stretch>
        </p:blipFill>
        <p:spPr bwMode="auto">
          <a:xfrm>
            <a:off x="158744" y="1004803"/>
            <a:ext cx="719455" cy="719455"/>
          </a:xfrm>
          <a:prstGeom prst="rect">
            <a:avLst/>
          </a:prstGeom>
          <a:noFill/>
        </p:spPr>
      </p:pic>
    </p:spTree>
    <p:extLst>
      <p:ext uri="{BB962C8B-B14F-4D97-AF65-F5344CB8AC3E}">
        <p14:creationId xmlns:p14="http://schemas.microsoft.com/office/powerpoint/2010/main" val="101335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t>Programos</a:t>
            </a:r>
            <a:r>
              <a:rPr lang="en-GB" dirty="0"/>
              <a:t> </a:t>
            </a:r>
            <a:r>
              <a:rPr lang="en-GB" dirty="0" err="1"/>
              <a:t>ir</a:t>
            </a:r>
            <a:r>
              <a:rPr lang="en-GB" dirty="0"/>
              <a:t> </a:t>
            </a:r>
            <a:r>
              <a:rPr lang="en-GB" dirty="0" err="1"/>
              <a:t>ištekliai</a:t>
            </a:r>
            <a:endParaRPr lang="en-GB" dirty="0"/>
          </a:p>
        </p:txBody>
      </p:sp>
      <p:sp>
        <p:nvSpPr>
          <p:cNvPr id="3" name="Content Placeholder 2"/>
          <p:cNvSpPr>
            <a:spLocks noGrp="1"/>
          </p:cNvSpPr>
          <p:nvPr>
            <p:ph idx="1"/>
          </p:nvPr>
        </p:nvSpPr>
        <p:spPr>
          <a:xfrm>
            <a:off x="65988" y="1825625"/>
            <a:ext cx="11849492" cy="4681501"/>
          </a:xfrm>
        </p:spPr>
        <p:txBody>
          <a:bodyPr>
            <a:normAutofit/>
          </a:bodyPr>
          <a:lstStyle/>
          <a:p>
            <a:pPr marL="0" indent="0">
              <a:buNone/>
            </a:pPr>
            <a:r>
              <a:rPr lang="lt-LT" altLang="en-US" sz="2400" dirty="0"/>
              <a:t>Programos ir internetiniai įrankiai gali padėti ir mentoriams, ir mokiniams būti labiau organizuotiems ir efektyviau bendrauti, be to, jais smagu naudotis!</a:t>
            </a:r>
          </a:p>
          <a:p>
            <a:pPr marL="0" indent="0">
              <a:buNone/>
            </a:pPr>
            <a:r>
              <a:rPr lang="lt-LT" altLang="en-US" sz="2400" dirty="0"/>
              <a:t>Kai kurie programų ir internetinių įrankių naudojimo pranašumai yra šie:</a:t>
            </a:r>
          </a:p>
          <a:p>
            <a:pPr marL="0" indent="0">
              <a:buNone/>
            </a:pPr>
            <a:endParaRPr lang="en-GB" altLang="en-US" sz="1400" dirty="0"/>
          </a:p>
          <a:p>
            <a:pPr lvl="1"/>
            <a:r>
              <a:rPr lang="lt-LT" altLang="en-US" dirty="0"/>
              <a:t>Geresnis organizavimas nustatant bendrinamus kalendorius ir priminimus</a:t>
            </a:r>
          </a:p>
          <a:p>
            <a:pPr lvl="1"/>
            <a:r>
              <a:rPr lang="lt-LT" altLang="en-US" dirty="0"/>
              <a:t>Greitesnis bendravimas </a:t>
            </a:r>
          </a:p>
          <a:p>
            <a:pPr lvl="1"/>
            <a:r>
              <a:rPr lang="lt-LT" altLang="en-US" dirty="0"/>
              <a:t>Bendravimas įdomesnis ir interaktyvus</a:t>
            </a:r>
          </a:p>
          <a:p>
            <a:pPr lvl="1"/>
            <a:r>
              <a:rPr lang="lt-LT" altLang="en-US" dirty="0" err="1"/>
              <a:t>Lenviau</a:t>
            </a:r>
            <a:r>
              <a:rPr lang="lt-LT" altLang="en-US" dirty="0"/>
              <a:t> nusiunčiamos nuorodos į užduotis ir duomenų perkėlimas.</a:t>
            </a:r>
          </a:p>
          <a:p>
            <a:pPr lvl="1"/>
            <a:r>
              <a:rPr lang="lt-LT" altLang="en-US" dirty="0"/>
              <a:t>Bendrinami dokumentai ir kalendoriai, skirti akimirksniu peržiūrėti ir redaguoti</a:t>
            </a:r>
            <a:endParaRPr lang="en-GB" altLang="en-US" dirty="0"/>
          </a:p>
        </p:txBody>
      </p:sp>
    </p:spTree>
    <p:extLst>
      <p:ext uri="{BB962C8B-B14F-4D97-AF65-F5344CB8AC3E}">
        <p14:creationId xmlns:p14="http://schemas.microsoft.com/office/powerpoint/2010/main" val="12584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2BEEA56-CE8F-4D2A-97DB-F89520EB49E7}"/>
              </a:ext>
            </a:extLst>
          </p:cNvPr>
          <p:cNvSpPr>
            <a:spLocks noGrp="1"/>
          </p:cNvSpPr>
          <p:nvPr>
            <p:ph type="title"/>
          </p:nvPr>
        </p:nvSpPr>
        <p:spPr/>
        <p:txBody>
          <a:bodyPr/>
          <a:lstStyle/>
          <a:p>
            <a:r>
              <a:rPr lang="sl-SI" sz="6000" dirty="0"/>
              <a:t>1</a:t>
            </a:r>
            <a:r>
              <a:rPr lang="lt-LT" sz="6000" dirty="0"/>
              <a:t> skyrius</a:t>
            </a:r>
            <a:r>
              <a:rPr lang="sl-SI" sz="6000" dirty="0"/>
              <a:t>: </a:t>
            </a:r>
            <a:r>
              <a:rPr lang="lt-LT" sz="6000" dirty="0"/>
              <a:t>Proceso planavimas ir susitarimas dėl programos </a:t>
            </a:r>
            <a:endParaRPr lang="sl-SI" dirty="0"/>
          </a:p>
        </p:txBody>
      </p:sp>
      <p:sp>
        <p:nvSpPr>
          <p:cNvPr id="3" name="Označba mesta besedila 2">
            <a:extLst>
              <a:ext uri="{FF2B5EF4-FFF2-40B4-BE49-F238E27FC236}">
                <a16:creationId xmlns:a16="http://schemas.microsoft.com/office/drawing/2014/main" id="{09D07103-04A9-4D33-A72B-788C21CA68A0}"/>
              </a:ext>
            </a:extLst>
          </p:cNvPr>
          <p:cNvSpPr>
            <a:spLocks noGrp="1"/>
          </p:cNvSpPr>
          <p:nvPr>
            <p:ph type="body" idx="1"/>
          </p:nvPr>
        </p:nvSpPr>
        <p:spPr/>
        <p:txBody>
          <a:bodyPr/>
          <a:lstStyle/>
          <a:p>
            <a:endParaRPr lang="sl-SI" dirty="0"/>
          </a:p>
        </p:txBody>
      </p:sp>
    </p:spTree>
    <p:extLst>
      <p:ext uri="{BB962C8B-B14F-4D97-AF65-F5344CB8AC3E}">
        <p14:creationId xmlns:p14="http://schemas.microsoft.com/office/powerpoint/2010/main" val="39353953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473" y="470780"/>
            <a:ext cx="11217897" cy="6156357"/>
          </a:xfrm>
        </p:spPr>
        <p:txBody>
          <a:bodyPr>
            <a:normAutofit/>
          </a:bodyPr>
          <a:lstStyle/>
          <a:p>
            <a:pPr marL="0" indent="0" algn="ctr">
              <a:spcBef>
                <a:spcPts val="600"/>
              </a:spcBef>
              <a:spcAft>
                <a:spcPts val="1000"/>
              </a:spcAft>
              <a:buNone/>
            </a:pPr>
            <a:r>
              <a:rPr lang="en-GB" sz="2000" b="1" dirty="0" err="1"/>
              <a:t>Savarankiška</a:t>
            </a:r>
            <a:r>
              <a:rPr lang="en-GB" sz="2000" b="1" dirty="0"/>
              <a:t> </a:t>
            </a:r>
            <a:r>
              <a:rPr lang="en-GB" sz="2000" b="1" dirty="0" err="1"/>
              <a:t>veikla</a:t>
            </a:r>
            <a:endParaRPr lang="lt-LT" sz="2000" b="1" dirty="0"/>
          </a:p>
          <a:p>
            <a:pPr marL="0" indent="0" algn="ctr">
              <a:spcBef>
                <a:spcPts val="600"/>
              </a:spcBef>
              <a:spcAft>
                <a:spcPts val="1000"/>
              </a:spcAft>
              <a:buNone/>
            </a:pPr>
            <a:r>
              <a:rPr lang="lt-LT" sz="2000" i="1" dirty="0"/>
              <a:t>Šiam pratimui jums reikės prieigos prie interneto, rašiklio ir popieriaus.</a:t>
            </a:r>
          </a:p>
          <a:p>
            <a:pPr marL="0" indent="0" algn="ctr">
              <a:spcBef>
                <a:spcPts val="600"/>
              </a:spcBef>
              <a:spcAft>
                <a:spcPts val="1000"/>
              </a:spcAft>
              <a:buNone/>
            </a:pPr>
            <a:r>
              <a:rPr lang="lt-LT" sz="2000" dirty="0"/>
              <a:t>Kokios yra geriausios programėlės / internetiniai įrankiai, galintys padėti sustiprinti jūsų mentorystę? Naudodamiesi internetu, patyrinėkite dabartines programas ir įrankius, kurie gali būti naudojami jūsų mentorystės programos metu.</a:t>
            </a:r>
            <a:endParaRPr lang="en-GB" sz="2000" dirty="0"/>
          </a:p>
          <a:p>
            <a:pPr marL="0" indent="0">
              <a:buNone/>
            </a:pPr>
            <a:r>
              <a:rPr lang="en-GB" sz="2000" i="1" dirty="0"/>
              <a:t>Į </a:t>
            </a:r>
            <a:r>
              <a:rPr lang="en-GB" sz="2000" i="1" dirty="0" err="1"/>
              <a:t>ką</a:t>
            </a:r>
            <a:r>
              <a:rPr lang="en-GB" sz="2000" i="1" dirty="0"/>
              <a:t> </a:t>
            </a:r>
            <a:r>
              <a:rPr lang="en-GB" sz="2000" i="1" dirty="0" err="1"/>
              <a:t>reikia</a:t>
            </a:r>
            <a:r>
              <a:rPr lang="en-GB" sz="2000" i="1" dirty="0"/>
              <a:t> </a:t>
            </a:r>
            <a:r>
              <a:rPr lang="en-GB" sz="2000" i="1" dirty="0" err="1"/>
              <a:t>atsižvelgti</a:t>
            </a:r>
            <a:r>
              <a:rPr lang="en-GB" sz="2000" i="1" dirty="0"/>
              <a:t>:</a:t>
            </a:r>
            <a:endParaRPr lang="en-GB" sz="2000" dirty="0"/>
          </a:p>
          <a:p>
            <a:pPr lvl="0"/>
            <a:r>
              <a:rPr lang="lt-LT" sz="2000" dirty="0"/>
              <a:t>Skaitykite atsiliepimus, kad sužinotumėte, ką kiti žmonės mano apie programėlę.</a:t>
            </a:r>
          </a:p>
          <a:p>
            <a:pPr lvl="0"/>
            <a:r>
              <a:rPr lang="lt-LT" sz="2000" dirty="0"/>
              <a:t>Atsisiuntimų skaičius</a:t>
            </a:r>
          </a:p>
          <a:p>
            <a:pPr lvl="0"/>
            <a:r>
              <a:rPr lang="lt-LT" sz="2000" dirty="0"/>
              <a:t>Peržiūrėkite vaizdo įrašus kaip naudoti programėlę, kad greičiau ir lengviau susipažintumėte su veikimu ir naudojimu</a:t>
            </a:r>
          </a:p>
          <a:p>
            <a:pPr lvl="0"/>
            <a:r>
              <a:rPr lang="lt-LT" sz="2000" dirty="0"/>
              <a:t>Pasidomėkite apie programėlės kūrėją ar sukūrusios įmonės reputaciją, kad sužinotumėte, ar jos patikimos.</a:t>
            </a:r>
          </a:p>
          <a:p>
            <a:pPr lvl="0"/>
            <a:r>
              <a:rPr lang="lt-LT" sz="2000" dirty="0"/>
              <a:t>Įsitikinkite, kad programėles lengva naudoti</a:t>
            </a:r>
          </a:p>
          <a:p>
            <a:pPr lvl="0"/>
            <a:r>
              <a:rPr lang="lt-LT" sz="2000" dirty="0"/>
              <a:t>Gaukite programėlę, kuri veikia įvairiose platformose, pvz., „Apple“ ir „Android“.</a:t>
            </a:r>
            <a:endParaRPr lang="en-GB" sz="1800" dirty="0"/>
          </a:p>
        </p:txBody>
      </p:sp>
      <p:pic>
        <p:nvPicPr>
          <p:cNvPr id="5" name="Picture 4"/>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58745" y="111052"/>
            <a:ext cx="719455" cy="719455"/>
          </a:xfrm>
          <a:prstGeom prst="rect">
            <a:avLst/>
          </a:prstGeom>
        </p:spPr>
      </p:pic>
    </p:spTree>
    <p:extLst>
      <p:ext uri="{BB962C8B-B14F-4D97-AF65-F5344CB8AC3E}">
        <p14:creationId xmlns:p14="http://schemas.microsoft.com/office/powerpoint/2010/main" val="397325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dirty="0" err="1"/>
              <a:t>Planuoklio</a:t>
            </a:r>
            <a:r>
              <a:rPr lang="lt-LT" dirty="0"/>
              <a:t> sudarymas</a:t>
            </a:r>
            <a:endParaRPr lang="en-GB" dirty="0"/>
          </a:p>
        </p:txBody>
      </p:sp>
      <p:sp>
        <p:nvSpPr>
          <p:cNvPr id="3" name="Content Placeholder 2"/>
          <p:cNvSpPr>
            <a:spLocks noGrp="1"/>
          </p:cNvSpPr>
          <p:nvPr>
            <p:ph idx="1"/>
          </p:nvPr>
        </p:nvSpPr>
        <p:spPr>
          <a:xfrm>
            <a:off x="377072" y="1935353"/>
            <a:ext cx="11255604" cy="4351338"/>
          </a:xfrm>
        </p:spPr>
        <p:txBody>
          <a:bodyPr>
            <a:normAutofit/>
          </a:bodyPr>
          <a:lstStyle/>
          <a:p>
            <a:pPr marL="0" indent="0">
              <a:lnSpc>
                <a:spcPct val="120000"/>
              </a:lnSpc>
              <a:spcAft>
                <a:spcPts val="1200"/>
              </a:spcAft>
              <a:buNone/>
            </a:pPr>
            <a:r>
              <a:rPr lang="lt-LT" sz="2200" dirty="0"/>
              <a:t>Kalendoriai yra labai naudingi įrankiai, </a:t>
            </a:r>
            <a:r>
              <a:rPr lang="lt-LT" sz="2200" b="1" dirty="0"/>
              <a:t>leidžiantys sekti būsimus susitikimus ir svarbiausias datas</a:t>
            </a:r>
            <a:r>
              <a:rPr lang="lt-LT" sz="2200" dirty="0"/>
              <a:t>, taip pat </a:t>
            </a:r>
            <a:r>
              <a:rPr lang="lt-LT" sz="2200" b="1" dirty="0"/>
              <a:t>vizualizuoti mentoriaus santykių nuoseklumą</a:t>
            </a:r>
            <a:r>
              <a:rPr lang="lt-LT" sz="2200" dirty="0"/>
              <a:t>. Bendrinant kalendorių, mentoriai ir mokiniai gali planuoti susitikimus ir </a:t>
            </a:r>
            <a:r>
              <a:rPr lang="lt-LT" sz="2200" b="1" dirty="0"/>
              <a:t>terminus</a:t>
            </a:r>
            <a:r>
              <a:rPr lang="lt-LT" sz="2200" dirty="0"/>
              <a:t>, išvengiant bet kokių nesklandumų.</a:t>
            </a:r>
            <a:endParaRPr lang="en-GB" sz="2200" dirty="0"/>
          </a:p>
          <a:p>
            <a:pPr marL="0" indent="0" algn="ctr">
              <a:lnSpc>
                <a:spcPct val="120000"/>
              </a:lnSpc>
              <a:spcAft>
                <a:spcPts val="1200"/>
              </a:spcAft>
              <a:buNone/>
            </a:pPr>
            <a:r>
              <a:rPr lang="en-GB" sz="2200" b="1" u="sng" dirty="0" err="1"/>
              <a:t>Klausimas</a:t>
            </a:r>
            <a:r>
              <a:rPr lang="en-GB" sz="2200" b="1" u="sng" dirty="0"/>
              <a:t>:</a:t>
            </a:r>
          </a:p>
          <a:p>
            <a:pPr marL="0" indent="0" algn="ctr">
              <a:lnSpc>
                <a:spcPct val="120000"/>
              </a:lnSpc>
              <a:spcAft>
                <a:spcPts val="1200"/>
              </a:spcAft>
              <a:buNone/>
            </a:pPr>
            <a:r>
              <a:rPr lang="lt-LT" sz="3200" i="1" dirty="0"/>
              <a:t>Kas turėtų būti įtraukta į jūsų kalendorių? Kuo tai būtų naudinga jūsų mokiniui?</a:t>
            </a:r>
            <a:endParaRPr lang="en-GB" altLang="en-US" sz="2000" dirty="0"/>
          </a:p>
          <a:p>
            <a:pPr marL="0" indent="0">
              <a:spcAft>
                <a:spcPts val="1200"/>
              </a:spcAft>
              <a:buNone/>
            </a:pPr>
            <a:endParaRPr lang="en-GB" altLang="en-US" sz="2000" dirty="0"/>
          </a:p>
          <a:p>
            <a:endParaRPr lang="en-GB" dirty="0"/>
          </a:p>
        </p:txBody>
      </p:sp>
    </p:spTree>
    <p:extLst>
      <p:ext uri="{BB962C8B-B14F-4D97-AF65-F5344CB8AC3E}">
        <p14:creationId xmlns:p14="http://schemas.microsoft.com/office/powerpoint/2010/main" val="3291513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0780"/>
            <a:ext cx="10515600" cy="5706183"/>
          </a:xfrm>
        </p:spPr>
        <p:txBody>
          <a:bodyPr>
            <a:normAutofit/>
          </a:bodyPr>
          <a:lstStyle/>
          <a:p>
            <a:pPr marL="0" indent="0">
              <a:buNone/>
            </a:pPr>
            <a:r>
              <a:rPr lang="en-GB" sz="3200" b="1" dirty="0" err="1">
                <a:solidFill>
                  <a:srgbClr val="76B4A6"/>
                </a:solidFill>
              </a:rPr>
              <a:t>Bendrinami</a:t>
            </a:r>
            <a:r>
              <a:rPr lang="en-GB" sz="3200" b="1" dirty="0">
                <a:solidFill>
                  <a:srgbClr val="76B4A6"/>
                </a:solidFill>
              </a:rPr>
              <a:t> </a:t>
            </a:r>
            <a:r>
              <a:rPr lang="en-GB" sz="3200" b="1" dirty="0" err="1">
                <a:solidFill>
                  <a:srgbClr val="76B4A6"/>
                </a:solidFill>
              </a:rPr>
              <a:t>kalendoriai</a:t>
            </a:r>
            <a:endParaRPr lang="lt-LT" sz="3200" b="1" dirty="0">
              <a:solidFill>
                <a:srgbClr val="76B4A6"/>
              </a:solidFill>
            </a:endParaRPr>
          </a:p>
          <a:p>
            <a:pPr marL="0" indent="0">
              <a:buNone/>
            </a:pPr>
            <a:r>
              <a:rPr lang="lt-LT" altLang="en-US" dirty="0"/>
              <a:t>Planuoti gali būti sunku. Viskas nuolat keičiasi, o susitikimai nuolat keičiami.</a:t>
            </a:r>
          </a:p>
          <a:p>
            <a:pPr marL="0" indent="0">
              <a:buNone/>
            </a:pPr>
            <a:endParaRPr lang="lt-LT" altLang="en-US" dirty="0"/>
          </a:p>
          <a:p>
            <a:pPr marL="0" indent="0">
              <a:buNone/>
            </a:pPr>
            <a:r>
              <a:rPr lang="lt-LT" altLang="en-US" dirty="0"/>
              <a:t>Kaip tokiu atveju galime neatsilikti?</a:t>
            </a:r>
          </a:p>
          <a:p>
            <a:pPr marL="0" indent="0">
              <a:buNone/>
            </a:pPr>
            <a:endParaRPr lang="lt-LT" altLang="en-US" dirty="0"/>
          </a:p>
          <a:p>
            <a:pPr marL="0" indent="0">
              <a:buNone/>
            </a:pPr>
            <a:r>
              <a:rPr lang="lt-LT" altLang="en-US" dirty="0"/>
              <a:t>Bendras kalendorius yra puikus šios problemos sprendimas. Bendrinami kalendoriai gali padėti mentoriams ir mokiniams efektyviau bendradarbiauti ir padidinti bendrą produktyvumą.</a:t>
            </a:r>
            <a:endParaRPr lang="en-US" altLang="en-US" dirty="0"/>
          </a:p>
        </p:txBody>
      </p:sp>
    </p:spTree>
    <p:extLst>
      <p:ext uri="{BB962C8B-B14F-4D97-AF65-F5344CB8AC3E}">
        <p14:creationId xmlns:p14="http://schemas.microsoft.com/office/powerpoint/2010/main" val="18396578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0780"/>
            <a:ext cx="10515600" cy="5706183"/>
          </a:xfrm>
        </p:spPr>
        <p:txBody>
          <a:bodyPr>
            <a:normAutofit/>
          </a:bodyPr>
          <a:lstStyle/>
          <a:p>
            <a:pPr marL="0" indent="0" algn="ctr">
              <a:buNone/>
            </a:pPr>
            <a:r>
              <a:rPr lang="lt-LT" sz="3200" b="1" dirty="0">
                <a:solidFill>
                  <a:srgbClr val="76B4A6"/>
                </a:solidFill>
              </a:rPr>
              <a:t>B</a:t>
            </a:r>
            <a:r>
              <a:rPr lang="en-GB" sz="3200" b="1" dirty="0" err="1">
                <a:solidFill>
                  <a:srgbClr val="76B4A6"/>
                </a:solidFill>
              </a:rPr>
              <a:t>endrinamo</a:t>
            </a:r>
            <a:r>
              <a:rPr lang="en-GB" sz="3200" b="1" dirty="0">
                <a:solidFill>
                  <a:srgbClr val="76B4A6"/>
                </a:solidFill>
              </a:rPr>
              <a:t> </a:t>
            </a:r>
            <a:r>
              <a:rPr lang="en-GB" sz="3200" b="1" dirty="0" err="1">
                <a:solidFill>
                  <a:srgbClr val="76B4A6"/>
                </a:solidFill>
              </a:rPr>
              <a:t>kalendoriaus</a:t>
            </a:r>
            <a:r>
              <a:rPr lang="en-GB" sz="3200" b="1" dirty="0">
                <a:solidFill>
                  <a:srgbClr val="76B4A6"/>
                </a:solidFill>
              </a:rPr>
              <a:t> </a:t>
            </a:r>
            <a:r>
              <a:rPr lang="en-GB" sz="3200" b="1" dirty="0" err="1">
                <a:solidFill>
                  <a:srgbClr val="76B4A6"/>
                </a:solidFill>
              </a:rPr>
              <a:t>nustatymas</a:t>
            </a:r>
            <a:endParaRPr lang="en-GB" dirty="0">
              <a:hlinkClick r:id="rId2"/>
            </a:endParaRPr>
          </a:p>
          <a:p>
            <a:pPr marL="0" indent="0">
              <a:buNone/>
              <a:defRPr/>
            </a:pPr>
            <a:endParaRPr lang="en-GB" u="sng" dirty="0">
              <a:hlinkClick r:id="rId2"/>
            </a:endParaRPr>
          </a:p>
          <a:p>
            <a:pPr marL="0" indent="0">
              <a:buNone/>
              <a:defRPr/>
            </a:pPr>
            <a:endParaRPr lang="en-GB" u="sng" dirty="0">
              <a:hlinkClick r:id="rId2"/>
            </a:endParaRPr>
          </a:p>
          <a:p>
            <a:pPr marL="0" indent="0">
              <a:buNone/>
              <a:defRPr/>
            </a:pPr>
            <a:endParaRPr lang="en-GB" u="sng" dirty="0">
              <a:hlinkClick r:id="rId2"/>
            </a:endParaRPr>
          </a:p>
          <a:p>
            <a:pPr marL="0" indent="0">
              <a:buNone/>
              <a:defRPr/>
            </a:pPr>
            <a:endParaRPr lang="en-GB" u="sng" dirty="0">
              <a:hlinkClick r:id="rId2"/>
            </a:endParaRPr>
          </a:p>
          <a:p>
            <a:pPr marL="0" indent="0">
              <a:buNone/>
              <a:defRPr/>
            </a:pPr>
            <a:endParaRPr lang="en-GB" u="sng" dirty="0">
              <a:hlinkClick r:id="rId2"/>
            </a:endParaRPr>
          </a:p>
          <a:p>
            <a:pPr marL="0" indent="0">
              <a:buNone/>
              <a:defRPr/>
            </a:pPr>
            <a:endParaRPr lang="en-GB" u="sng" dirty="0">
              <a:hlinkClick r:id="rId2"/>
            </a:endParaRPr>
          </a:p>
          <a:p>
            <a:pPr marL="0" indent="0" algn="ctr">
              <a:buNone/>
              <a:defRPr/>
            </a:pPr>
            <a:r>
              <a:rPr lang="en-GB" sz="2000" u="sng" dirty="0">
                <a:hlinkClick r:id="rId3"/>
              </a:rPr>
              <a:t>https://youtu.be/Dy9i2KTfmxw</a:t>
            </a:r>
            <a:r>
              <a:rPr lang="en-GB" sz="2000" dirty="0"/>
              <a:t> (</a:t>
            </a:r>
            <a:r>
              <a:rPr lang="en-GB" sz="2000" dirty="0" err="1"/>
              <a:t>saperis</a:t>
            </a:r>
            <a:r>
              <a:rPr lang="en-GB" sz="2000" dirty="0"/>
              <a:t>; YouTube, 8:36</a:t>
            </a:r>
            <a:r>
              <a:rPr lang="lt-LT" sz="2000" dirty="0"/>
              <a:t> </a:t>
            </a:r>
            <a:r>
              <a:rPr lang="en-GB" sz="2000" dirty="0"/>
              <a:t>min</a:t>
            </a:r>
            <a:r>
              <a:rPr lang="lt-LT" sz="2000" dirty="0"/>
              <a:t>.</a:t>
            </a:r>
            <a:r>
              <a:rPr lang="en-GB" sz="2000" dirty="0"/>
              <a:t>)</a:t>
            </a:r>
            <a:br>
              <a:rPr lang="en-GB" sz="2000" u="sng" dirty="0"/>
            </a:br>
            <a:endParaRPr lang="en-GB" sz="2000" u="sng" dirty="0"/>
          </a:p>
          <a:p>
            <a:pPr marL="0" indent="0" algn="ctr">
              <a:buNone/>
              <a:defRPr/>
            </a:pPr>
            <a:r>
              <a:rPr lang="lt-LT" sz="1800" i="1" dirty="0"/>
              <a:t>Internete esantys vaizdo įrašai ir straipsniai gali būti labai naudingi mentorystės kelyje! Tai yra pavyzdys.</a:t>
            </a:r>
            <a:endParaRPr lang="en-US" altLang="en-US" dirty="0"/>
          </a:p>
        </p:txBody>
      </p:sp>
      <p:pic>
        <p:nvPicPr>
          <p:cNvPr id="5" name="Picture 4"/>
          <p:cNvPicPr/>
          <p:nvPr/>
        </p:nvPicPr>
        <p:blipFill>
          <a:blip r:embed="rId4"/>
          <a:stretch>
            <a:fillRect/>
          </a:stretch>
        </p:blipFill>
        <p:spPr>
          <a:xfrm>
            <a:off x="3667125" y="1355781"/>
            <a:ext cx="4857750" cy="2977515"/>
          </a:xfrm>
          <a:prstGeom prst="rect">
            <a:avLst/>
          </a:prstGeom>
        </p:spPr>
      </p:pic>
      <p:pic>
        <p:nvPicPr>
          <p:cNvPr id="6" name="Picture 5" descr="C:\Users\hilary.hale.haleconsulting\Sync\No Alternative Facts\IO2 Train the Trainer Format\activity.png"/>
          <p:cNvPicPr/>
          <p:nvPr/>
        </p:nvPicPr>
        <p:blipFill>
          <a:blip r:embed="rId5" cstate="print">
            <a:duotone>
              <a:prstClr val="black"/>
              <a:srgbClr val="EBBC30">
                <a:tint val="45000"/>
                <a:satMod val="400000"/>
              </a:srgbClr>
            </a:duotone>
            <a:extLst>
              <a:ext uri="{BEBA8EAE-BF5A-486C-A8C5-ECC9F3942E4B}">
                <a14:imgProps xmlns:a14="http://schemas.microsoft.com/office/drawing/2010/main">
                  <a14:imgLayer r:embed="rId6">
                    <a14:imgEffect>
                      <a14:sharpenSoften amount="100000"/>
                    </a14:imgEffect>
                    <a14:imgEffect>
                      <a14:colorTemperature colorTemp="47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478472" y="360378"/>
            <a:ext cx="719455" cy="719455"/>
          </a:xfrm>
          <a:prstGeom prst="rect">
            <a:avLst/>
          </a:prstGeom>
          <a:noFill/>
          <a:ln>
            <a:noFill/>
          </a:ln>
        </p:spPr>
      </p:pic>
    </p:spTree>
    <p:extLst>
      <p:ext uri="{BB962C8B-B14F-4D97-AF65-F5344CB8AC3E}">
        <p14:creationId xmlns:p14="http://schemas.microsoft.com/office/powerpoint/2010/main" val="22523800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
          <p:cNvSpPr txBox="1">
            <a:spLocks noChangeArrowheads="1"/>
          </p:cNvSpPr>
          <p:nvPr/>
        </p:nvSpPr>
        <p:spPr bwMode="auto">
          <a:xfrm>
            <a:off x="264439" y="135331"/>
            <a:ext cx="1104772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ClrTx/>
              <a:buNone/>
            </a:pPr>
            <a:r>
              <a:rPr lang="en-GB" b="1" dirty="0">
                <a:solidFill>
                  <a:srgbClr val="76B4A6"/>
                </a:solidFill>
              </a:rPr>
              <a:t>                      Activity:</a:t>
            </a:r>
            <a:endParaRPr lang="en-GB" sz="1000" dirty="0"/>
          </a:p>
          <a:p>
            <a:pPr eaLnBrk="1" hangingPunct="1">
              <a:spcBef>
                <a:spcPct val="0"/>
              </a:spcBef>
              <a:buClrTx/>
              <a:buFontTx/>
              <a:buNone/>
            </a:pPr>
            <a:endParaRPr lang="en-GB" altLang="en-US" b="1" dirty="0">
              <a:cs typeface="Arial" panose="020B0604020202020204" pitchFamily="34" charset="0"/>
            </a:endParaRPr>
          </a:p>
          <a:p>
            <a:pPr eaLnBrk="1" hangingPunct="1">
              <a:spcBef>
                <a:spcPct val="0"/>
              </a:spcBef>
              <a:buClrTx/>
              <a:buFontTx/>
              <a:buNone/>
            </a:pPr>
            <a:r>
              <a:rPr lang="lt-LT" altLang="en-US" b="1" dirty="0">
                <a:cs typeface="Arial" panose="020B0604020202020204" pitchFamily="34" charset="0"/>
              </a:rPr>
              <a:t>Į ką reikėtų atsižvelgti planuojant kalendorių?</a:t>
            </a:r>
            <a:endParaRPr lang="en-GB" altLang="en-US" b="1" dirty="0">
              <a:cs typeface="Arial" panose="020B0604020202020204" pitchFamily="34" charset="0"/>
            </a:endParaRPr>
          </a:p>
        </p:txBody>
      </p:sp>
      <p:sp>
        <p:nvSpPr>
          <p:cNvPr id="10" name="Content Placeholder 2"/>
          <p:cNvSpPr>
            <a:spLocks noGrp="1"/>
          </p:cNvSpPr>
          <p:nvPr>
            <p:ph idx="1"/>
          </p:nvPr>
        </p:nvSpPr>
        <p:spPr>
          <a:xfrm>
            <a:off x="377072" y="1935353"/>
            <a:ext cx="11255604" cy="4351338"/>
          </a:xfrm>
        </p:spPr>
        <p:txBody>
          <a:bodyPr>
            <a:normAutofit/>
          </a:bodyPr>
          <a:lstStyle/>
          <a:p>
            <a:pPr marL="0" indent="0">
              <a:buNone/>
            </a:pPr>
            <a:r>
              <a:rPr lang="en-GB" sz="2400" i="1" dirty="0"/>
              <a:t> </a:t>
            </a:r>
          </a:p>
          <a:p>
            <a:pPr marL="0" indent="0" algn="ctr">
              <a:buNone/>
            </a:pPr>
            <a:r>
              <a:rPr lang="lt-LT" sz="2400" i="1" dirty="0"/>
              <a:t>Situacija: Jūs ką tik priėmėte naują mokinį, kuris nori tobulinti savo įgūdžius </a:t>
            </a:r>
            <a:r>
              <a:rPr lang="lt-LT" sz="2400" i="1" u="sng" dirty="0"/>
              <a:t>jūsų darbo srityje</a:t>
            </a:r>
            <a:r>
              <a:rPr lang="lt-LT" sz="2400" i="1" dirty="0"/>
              <a:t>. Sudarykite apytikrį darbo savaitės tvarkaraštį.</a:t>
            </a:r>
          </a:p>
          <a:p>
            <a:pPr marL="0" indent="0" algn="ctr">
              <a:buNone/>
            </a:pPr>
            <a:endParaRPr lang="en-GB" sz="2400" i="1" dirty="0"/>
          </a:p>
          <a:p>
            <a:pPr marL="0" indent="0" algn="ctr">
              <a:buNone/>
            </a:pPr>
            <a:r>
              <a:rPr lang="lt-LT" sz="2400" i="1" dirty="0"/>
              <a:t>Renginiai pažintims praplėsti                Užsiėmimai mokiniui</a:t>
            </a:r>
            <a:endParaRPr lang="en-GB" sz="2400" i="1" dirty="0"/>
          </a:p>
          <a:p>
            <a:pPr marL="0" indent="0" algn="ctr">
              <a:buNone/>
            </a:pPr>
            <a:endParaRPr lang="en-GB" sz="2400" i="1" dirty="0"/>
          </a:p>
          <a:p>
            <a:pPr marL="0" indent="0" algn="ctr">
              <a:buNone/>
            </a:pPr>
            <a:r>
              <a:rPr lang="lt-LT" sz="2400" i="1" dirty="0"/>
              <a:t>Pokalbiai aptarti kas buvo padaryta         </a:t>
            </a:r>
            <a:r>
              <a:rPr lang="en-GB" sz="2400" i="1" dirty="0" err="1"/>
              <a:t>Dalyvavimas</a:t>
            </a:r>
            <a:r>
              <a:rPr lang="en-GB" sz="2400" i="1" dirty="0"/>
              <a:t> </a:t>
            </a:r>
            <a:r>
              <a:rPr lang="en-GB" sz="2400" i="1" dirty="0" err="1"/>
              <a:t>pokalbiuose</a:t>
            </a:r>
            <a:endParaRPr lang="en-GB" sz="2400" i="1" dirty="0"/>
          </a:p>
          <a:p>
            <a:pPr marL="0" indent="0" algn="ctr">
              <a:buNone/>
            </a:pPr>
            <a:endParaRPr lang="lt-LT" sz="2400" i="1" dirty="0"/>
          </a:p>
          <a:p>
            <a:pPr marL="0" indent="0" algn="ctr">
              <a:buNone/>
            </a:pPr>
            <a:r>
              <a:rPr lang="lt-LT" sz="2400" i="1" dirty="0"/>
              <a:t>Susitikimai</a:t>
            </a:r>
            <a:endParaRPr lang="en-GB" sz="2400" dirty="0"/>
          </a:p>
          <a:p>
            <a:pPr marL="0" indent="0">
              <a:spcAft>
                <a:spcPts val="1200"/>
              </a:spcAft>
              <a:buNone/>
            </a:pPr>
            <a:endParaRPr lang="en-GB" altLang="en-US" sz="2000" dirty="0"/>
          </a:p>
          <a:p>
            <a:endParaRPr lang="en-GB" dirty="0"/>
          </a:p>
        </p:txBody>
      </p:sp>
      <p:pic>
        <p:nvPicPr>
          <p:cNvPr id="13" name="Picture 12"/>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479941" y="288159"/>
            <a:ext cx="719455" cy="719455"/>
          </a:xfrm>
          <a:prstGeom prst="rect">
            <a:avLst/>
          </a:prstGeom>
        </p:spPr>
      </p:pic>
    </p:spTree>
    <p:extLst>
      <p:ext uri="{BB962C8B-B14F-4D97-AF65-F5344CB8AC3E}">
        <p14:creationId xmlns:p14="http://schemas.microsoft.com/office/powerpoint/2010/main" val="2288188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5</a:t>
            </a:r>
            <a:r>
              <a:rPr lang="lt-LT" dirty="0"/>
              <a:t> skyrius</a:t>
            </a:r>
            <a:r>
              <a:rPr lang="en-GB" dirty="0"/>
              <a:t>: </a:t>
            </a:r>
            <a:r>
              <a:rPr lang="lt-LT" dirty="0"/>
              <a:t>P</a:t>
            </a:r>
            <a:r>
              <a:rPr lang="en-GB" dirty="0" err="1"/>
              <a:t>ažangos</a:t>
            </a:r>
            <a:r>
              <a:rPr lang="en-GB" dirty="0"/>
              <a:t> </a:t>
            </a:r>
            <a:r>
              <a:rPr lang="en-GB" dirty="0" err="1"/>
              <a:t>užtikrinimas</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5989239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dirty="0"/>
              <a:t>Tikslai</a:t>
            </a:r>
            <a:endParaRPr lang="en-GB" dirty="0"/>
          </a:p>
        </p:txBody>
      </p:sp>
      <p:sp>
        <p:nvSpPr>
          <p:cNvPr id="3" name="Content Placeholder 2"/>
          <p:cNvSpPr>
            <a:spLocks noGrp="1"/>
          </p:cNvSpPr>
          <p:nvPr>
            <p:ph idx="1"/>
          </p:nvPr>
        </p:nvSpPr>
        <p:spPr/>
        <p:txBody>
          <a:bodyPr/>
          <a:lstStyle/>
          <a:p>
            <a:pPr marL="0" indent="0">
              <a:buNone/>
            </a:pPr>
            <a:r>
              <a:rPr lang="lt-LT" dirty="0"/>
              <a:t>Praėję šį skyrių:</a:t>
            </a:r>
          </a:p>
          <a:p>
            <a:r>
              <a:rPr lang="lt-LT" dirty="0"/>
              <a:t>Galėsite nustatyti būdus kaip numatyti bet kokias kliūtis ar problemas, kurios gali iškilti iš anksto, kad būtų galima efektyviai planuoti</a:t>
            </a:r>
          </a:p>
          <a:p>
            <a:pPr lvl="0"/>
            <a:r>
              <a:rPr lang="lt-LT" dirty="0"/>
              <a:t>Galėsite išnagrinėti įvairius būdus, kaip užtikrinti, kad mentorystė vyktų sklandžiai</a:t>
            </a:r>
          </a:p>
          <a:p>
            <a:pPr lvl="0"/>
            <a:r>
              <a:rPr lang="lt-LT" dirty="0"/>
              <a:t>Galėsite nustatyti konkrečius būdus, kuriais mentorius ir mokinys gali įvertinti savo pažangą</a:t>
            </a:r>
            <a:endParaRPr lang="en-GB" dirty="0"/>
          </a:p>
        </p:txBody>
      </p:sp>
    </p:spTree>
    <p:extLst>
      <p:ext uri="{BB962C8B-B14F-4D97-AF65-F5344CB8AC3E}">
        <p14:creationId xmlns:p14="http://schemas.microsoft.com/office/powerpoint/2010/main" val="5465554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dirty="0"/>
              <a:t>Pasiruošimas: problemų numatymas</a:t>
            </a:r>
            <a:endParaRPr lang="en-GB" dirty="0"/>
          </a:p>
        </p:txBody>
      </p:sp>
      <p:sp>
        <p:nvSpPr>
          <p:cNvPr id="3" name="Content Placeholder 2"/>
          <p:cNvSpPr>
            <a:spLocks noGrp="1"/>
          </p:cNvSpPr>
          <p:nvPr>
            <p:ph idx="1"/>
          </p:nvPr>
        </p:nvSpPr>
        <p:spPr>
          <a:xfrm>
            <a:off x="838200" y="2215165"/>
            <a:ext cx="10515600" cy="3961797"/>
          </a:xfrm>
        </p:spPr>
        <p:txBody>
          <a:bodyPr/>
          <a:lstStyle/>
          <a:p>
            <a:pPr marL="0" indent="0">
              <a:buNone/>
            </a:pPr>
            <a:r>
              <a:rPr lang="en-GB" sz="3200" b="1" dirty="0" err="1">
                <a:solidFill>
                  <a:srgbClr val="76B4A6"/>
                </a:solidFill>
              </a:rPr>
              <a:t>Planavimas</a:t>
            </a:r>
            <a:r>
              <a:rPr lang="en-GB" sz="3200" b="1" dirty="0">
                <a:solidFill>
                  <a:srgbClr val="76B4A6"/>
                </a:solidFill>
              </a:rPr>
              <a:t> į </a:t>
            </a:r>
            <a:r>
              <a:rPr lang="en-GB" sz="3200" b="1" dirty="0" err="1">
                <a:solidFill>
                  <a:srgbClr val="76B4A6"/>
                </a:solidFill>
              </a:rPr>
              <a:t>priekį</a:t>
            </a:r>
            <a:endParaRPr lang="lt-LT" sz="3200" b="1" dirty="0">
              <a:solidFill>
                <a:srgbClr val="76B4A6"/>
              </a:solidFill>
            </a:endParaRPr>
          </a:p>
          <a:p>
            <a:pPr marL="0" indent="0">
              <a:buNone/>
            </a:pPr>
            <a:endParaRPr lang="en-GB" altLang="en-US" sz="800" dirty="0"/>
          </a:p>
          <a:p>
            <a:pPr marL="0" indent="0">
              <a:buNone/>
            </a:pPr>
            <a:r>
              <a:rPr lang="lt-LT" dirty="0"/>
              <a:t>Geras būdas užtikrinti gerą mentorystės pažangą – nuo pat pradžių </a:t>
            </a:r>
            <a:r>
              <a:rPr lang="lt-LT" b="1" dirty="0"/>
              <a:t>pasiruošti</a:t>
            </a:r>
            <a:r>
              <a:rPr lang="lt-LT" dirty="0"/>
              <a:t> galimoms kliūtims. Su kokiomis problemomis gali susidurti jūsų mentorystė, kai kalbama apie sėkmingą programos kūrimą?</a:t>
            </a:r>
            <a:endParaRPr lang="en-GB" dirty="0"/>
          </a:p>
          <a:p>
            <a:pPr marL="0" indent="0">
              <a:buNone/>
            </a:pPr>
            <a:endParaRPr lang="lt-LT" i="1" dirty="0"/>
          </a:p>
          <a:p>
            <a:pPr marL="0" indent="0">
              <a:buNone/>
            </a:pPr>
            <a:r>
              <a:rPr lang="es-ES" i="1" dirty="0" err="1"/>
              <a:t>Pasikalbėkite</a:t>
            </a:r>
            <a:r>
              <a:rPr lang="es-ES" i="1" dirty="0"/>
              <a:t> </a:t>
            </a:r>
            <a:r>
              <a:rPr lang="es-ES" i="1" dirty="0" err="1"/>
              <a:t>apie</a:t>
            </a:r>
            <a:r>
              <a:rPr lang="es-ES" i="1" dirty="0"/>
              <a:t> </a:t>
            </a:r>
            <a:r>
              <a:rPr lang="es-ES" i="1" dirty="0" err="1"/>
              <a:t>juos</a:t>
            </a:r>
            <a:r>
              <a:rPr lang="es-ES" i="1" dirty="0"/>
              <a:t> su </a:t>
            </a:r>
            <a:r>
              <a:rPr lang="es-ES" i="1" dirty="0" err="1"/>
              <a:t>savo</a:t>
            </a:r>
            <a:r>
              <a:rPr lang="es-ES" i="1" dirty="0"/>
              <a:t> </a:t>
            </a:r>
            <a:r>
              <a:rPr lang="es-ES" i="1" dirty="0" err="1"/>
              <a:t>mokiniu</a:t>
            </a:r>
            <a:r>
              <a:rPr lang="es-ES" i="1" dirty="0"/>
              <a:t>!</a:t>
            </a:r>
            <a:endParaRPr lang="en-GB" dirty="0"/>
          </a:p>
        </p:txBody>
      </p:sp>
    </p:spTree>
    <p:extLst>
      <p:ext uri="{BB962C8B-B14F-4D97-AF65-F5344CB8AC3E}">
        <p14:creationId xmlns:p14="http://schemas.microsoft.com/office/powerpoint/2010/main" val="25490728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1352130" y="468188"/>
            <a:ext cx="42481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50000"/>
              </a:spcBef>
              <a:buClrTx/>
              <a:buFontTx/>
              <a:buNone/>
            </a:pPr>
            <a:r>
              <a:rPr lang="lt-LT" altLang="en-US" sz="4400" dirty="0">
                <a:solidFill>
                  <a:srgbClr val="76B4A6"/>
                </a:solidFill>
                <a:cs typeface="Arial" panose="020B0604020202020204" pitchFamily="34" charset="0"/>
              </a:rPr>
              <a:t>Užduotis</a:t>
            </a:r>
            <a:r>
              <a:rPr lang="en-GB" altLang="en-US" sz="4400" dirty="0">
                <a:solidFill>
                  <a:srgbClr val="76B4A6"/>
                </a:solidFill>
                <a:cs typeface="Arial" panose="020B0604020202020204" pitchFamily="34" charset="0"/>
              </a:rPr>
              <a:t> </a:t>
            </a:r>
          </a:p>
        </p:txBody>
      </p:sp>
      <p:pic>
        <p:nvPicPr>
          <p:cNvPr id="9" name="Picture 8"/>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385674" y="468188"/>
            <a:ext cx="719455" cy="719455"/>
          </a:xfrm>
          <a:prstGeom prst="rect">
            <a:avLst/>
          </a:prstGeom>
        </p:spPr>
      </p:pic>
      <p:sp>
        <p:nvSpPr>
          <p:cNvPr id="10" name="Content Placeholder 2"/>
          <p:cNvSpPr txBox="1">
            <a:spLocks/>
          </p:cNvSpPr>
          <p:nvPr/>
        </p:nvSpPr>
        <p:spPr bwMode="auto">
          <a:xfrm>
            <a:off x="928587" y="1564330"/>
            <a:ext cx="9830155" cy="3540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marL="0" indent="0">
              <a:buClr>
                <a:srgbClr val="76B4A6"/>
              </a:buClr>
              <a:buNone/>
            </a:pPr>
            <a:r>
              <a:rPr lang="lt-LT" altLang="en-US" sz="2800" dirty="0">
                <a:cs typeface="Arial" panose="020B0604020202020204" pitchFamily="34" charset="0"/>
              </a:rPr>
              <a:t>Naudojant pateiktą užduoties lapą sudarykite sąrašą, </a:t>
            </a:r>
            <a:r>
              <a:rPr lang="lt-LT" altLang="en-US" sz="2800" b="1" dirty="0">
                <a:cs typeface="Arial" panose="020B0604020202020204" pitchFamily="34" charset="0"/>
              </a:rPr>
              <a:t>galimos problemos</a:t>
            </a:r>
            <a:r>
              <a:rPr lang="lt-LT" altLang="en-US" sz="2800" dirty="0">
                <a:cs typeface="Arial" panose="020B0604020202020204" pitchFamily="34" charset="0"/>
              </a:rPr>
              <a:t>, kurios gali kilti mentorystės metu, ir </a:t>
            </a:r>
            <a:r>
              <a:rPr lang="lt-LT" altLang="en-US" sz="2800" b="1" dirty="0">
                <a:cs typeface="Arial" panose="020B0604020202020204" pitchFamily="34" charset="0"/>
              </a:rPr>
              <a:t>galimi sprendimai</a:t>
            </a:r>
            <a:r>
              <a:rPr lang="lt-LT" altLang="en-US" sz="2800" dirty="0">
                <a:cs typeface="Arial" panose="020B0604020202020204" pitchFamily="34" charset="0"/>
              </a:rPr>
              <a:t>, kaip kovoti su šiomis problemomis arba jų išvengti:</a:t>
            </a:r>
            <a:endParaRPr lang="en-GB" altLang="en-US" sz="2800" dirty="0">
              <a:cs typeface="Arial" panose="020B0604020202020204" pitchFamily="34" charset="0"/>
            </a:endParaRPr>
          </a:p>
        </p:txBody>
      </p:sp>
      <p:pic>
        <p:nvPicPr>
          <p:cNvPr id="2" name="Picture 1"/>
          <p:cNvPicPr>
            <a:picLocks noChangeAspect="1"/>
          </p:cNvPicPr>
          <p:nvPr/>
        </p:nvPicPr>
        <p:blipFill rotWithShape="1">
          <a:blip r:embed="rId5"/>
          <a:srcRect b="53516"/>
          <a:stretch/>
        </p:blipFill>
        <p:spPr>
          <a:xfrm>
            <a:off x="2615153" y="3226668"/>
            <a:ext cx="6679676" cy="2853622"/>
          </a:xfrm>
          <a:prstGeom prst="rect">
            <a:avLst/>
          </a:prstGeom>
        </p:spPr>
      </p:pic>
    </p:spTree>
    <p:extLst>
      <p:ext uri="{BB962C8B-B14F-4D97-AF65-F5344CB8AC3E}">
        <p14:creationId xmlns:p14="http://schemas.microsoft.com/office/powerpoint/2010/main" val="4211808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lt-LT" dirty="0"/>
              <a:t>Mentorystės vertinimas</a:t>
            </a:r>
            <a:endParaRPr lang="en-GB" dirty="0"/>
          </a:p>
        </p:txBody>
      </p:sp>
      <p:sp>
        <p:nvSpPr>
          <p:cNvPr id="8" name="Content Placeholder 8"/>
          <p:cNvSpPr txBox="1">
            <a:spLocks/>
          </p:cNvSpPr>
          <p:nvPr/>
        </p:nvSpPr>
        <p:spPr bwMode="auto">
          <a:xfrm>
            <a:off x="480767" y="2228400"/>
            <a:ext cx="11225680" cy="377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C00000"/>
              </a:buClr>
              <a:buChar char="•"/>
              <a:defRPr sz="3200">
                <a:solidFill>
                  <a:schemeClr val="tx1"/>
                </a:solidFill>
                <a:latin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cs typeface="Calibri" panose="020F0502020204030204" pitchFamily="34" charset="0"/>
              </a:defRPr>
            </a:lvl9pPr>
          </a:lstStyle>
          <a:p>
            <a:pPr algn="ctr">
              <a:buNone/>
            </a:pPr>
            <a:r>
              <a:rPr lang="lt-LT" sz="1800" b="1" dirty="0">
                <a:solidFill>
                  <a:srgbClr val="76B4A6"/>
                </a:solidFill>
              </a:rPr>
              <a:t>Kas yra Įvertinimas?</a:t>
            </a:r>
          </a:p>
          <a:p>
            <a:pPr algn="ctr">
              <a:buNone/>
            </a:pPr>
            <a:endParaRPr lang="lt-LT" sz="1800" b="1" dirty="0">
              <a:solidFill>
                <a:srgbClr val="76B4A6"/>
              </a:solidFill>
            </a:endParaRPr>
          </a:p>
          <a:p>
            <a:pPr algn="ctr">
              <a:buNone/>
            </a:pPr>
            <a:r>
              <a:rPr lang="lt-LT" sz="1800" dirty="0"/>
              <a:t>Įvertinkite santykių pažangą!</a:t>
            </a:r>
          </a:p>
          <a:p>
            <a:pPr algn="ctr">
              <a:buNone/>
            </a:pPr>
            <a:endParaRPr lang="en-GB" altLang="en-US" sz="1600" dirty="0">
              <a:latin typeface="+mn-lt"/>
              <a:cs typeface="+mn-cs"/>
            </a:endParaRPr>
          </a:p>
          <a:p>
            <a:pPr algn="ctr">
              <a:buFontTx/>
              <a:buNone/>
            </a:pPr>
            <a:r>
              <a:rPr lang="lt-LT" altLang="en-US" sz="1800" dirty="0">
                <a:latin typeface="+mn-lt"/>
                <a:cs typeface="+mn-cs"/>
              </a:rPr>
              <a:t>Kas kelis mėnesius mentorius ir mokinys turėtų atlikti vertinimą, kad būtų užtikrintas patenkinamas tobulėjimas. Mentorystės partneriai gali mokytis vieni iš kitų santykių patirties stebėdami ir vertindami. Tai leidžia mentorystės koordinatoriui stebėti programos eigą ir atlikti pakeitimus realiuoju laiku bei užtikrina </a:t>
            </a:r>
            <a:r>
              <a:rPr lang="lt-LT" altLang="en-US" sz="1800" b="1" dirty="0">
                <a:latin typeface="+mn-lt"/>
                <a:cs typeface="+mn-cs"/>
              </a:rPr>
              <a:t>skaidrumą</a:t>
            </a:r>
            <a:r>
              <a:rPr lang="lt-LT" altLang="en-US" sz="1800" dirty="0">
                <a:latin typeface="+mn-lt"/>
                <a:cs typeface="+mn-cs"/>
              </a:rPr>
              <a:t> ir </a:t>
            </a:r>
            <a:r>
              <a:rPr lang="lt-LT" altLang="en-US" sz="1800" b="1" dirty="0">
                <a:latin typeface="+mn-lt"/>
                <a:cs typeface="+mn-cs"/>
              </a:rPr>
              <a:t>atskaitomybę</a:t>
            </a:r>
            <a:r>
              <a:rPr lang="lt-LT" altLang="en-US" sz="1800" dirty="0">
                <a:latin typeface="+mn-lt"/>
                <a:cs typeface="+mn-cs"/>
              </a:rPr>
              <a:t>.</a:t>
            </a:r>
          </a:p>
          <a:p>
            <a:pPr algn="ctr">
              <a:buFontTx/>
              <a:buNone/>
            </a:pPr>
            <a:endParaRPr lang="en-GB" altLang="en-US" sz="1800" b="1" dirty="0">
              <a:latin typeface="+mn-lt"/>
              <a:cs typeface="+mn-cs"/>
            </a:endParaRPr>
          </a:p>
          <a:p>
            <a:pPr algn="ctr">
              <a:buNone/>
            </a:pPr>
            <a:r>
              <a:rPr lang="en-GB" altLang="en-US" sz="1800" dirty="0" err="1"/>
              <a:t>Paprastai</a:t>
            </a:r>
            <a:r>
              <a:rPr lang="en-GB" altLang="en-US" sz="1800" dirty="0"/>
              <a:t> tai </a:t>
            </a:r>
            <a:r>
              <a:rPr lang="en-GB" altLang="en-US" sz="1800" dirty="0" err="1"/>
              <a:t>atliekama</a:t>
            </a:r>
            <a:r>
              <a:rPr lang="en-GB" altLang="en-US" sz="1800" dirty="0"/>
              <a:t> </a:t>
            </a:r>
            <a:r>
              <a:rPr lang="en-GB" altLang="en-US" sz="1800" dirty="0" err="1"/>
              <a:t>naudojant</a:t>
            </a:r>
            <a:r>
              <a:rPr lang="en-GB" altLang="en-US" sz="1800" dirty="0"/>
              <a:t> </a:t>
            </a:r>
            <a:r>
              <a:rPr lang="en-GB" altLang="en-US" sz="1800" dirty="0" err="1"/>
              <a:t>vertinimo</a:t>
            </a:r>
            <a:r>
              <a:rPr lang="en-GB" altLang="en-US" sz="1800" dirty="0"/>
              <a:t> </a:t>
            </a:r>
            <a:r>
              <a:rPr lang="en-GB" altLang="en-US" sz="1800" dirty="0" err="1"/>
              <a:t>formą</a:t>
            </a:r>
            <a:r>
              <a:rPr lang="lt-LT" altLang="en-US" sz="1800" dirty="0"/>
              <a:t> ar</a:t>
            </a:r>
            <a:r>
              <a:rPr lang="en-GB" altLang="en-US" sz="1800" dirty="0"/>
              <a:t> </a:t>
            </a:r>
            <a:r>
              <a:rPr lang="en-GB" altLang="en-US" sz="1800" dirty="0" err="1"/>
              <a:t>apklausą</a:t>
            </a:r>
            <a:r>
              <a:rPr lang="lt-LT" altLang="en-US" sz="1800" dirty="0"/>
              <a:t>.</a:t>
            </a:r>
            <a:endParaRPr lang="en-GB" altLang="en-US" sz="1800" b="1" dirty="0">
              <a:latin typeface="+mn-lt"/>
              <a:cs typeface="+mn-cs"/>
            </a:endParaRPr>
          </a:p>
        </p:txBody>
      </p:sp>
    </p:spTree>
    <p:extLst>
      <p:ext uri="{BB962C8B-B14F-4D97-AF65-F5344CB8AC3E}">
        <p14:creationId xmlns:p14="http://schemas.microsoft.com/office/powerpoint/2010/main" val="2801606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lt-LT" sz="4000" dirty="0"/>
              <a:t>Tikslai</a:t>
            </a:r>
            <a:endParaRPr lang="en-GB" sz="4000" dirty="0"/>
          </a:p>
        </p:txBody>
      </p:sp>
      <p:sp>
        <p:nvSpPr>
          <p:cNvPr id="3" name="Content Placeholder 2"/>
          <p:cNvSpPr>
            <a:spLocks noGrp="1"/>
          </p:cNvSpPr>
          <p:nvPr>
            <p:ph idx="1"/>
          </p:nvPr>
        </p:nvSpPr>
        <p:spPr/>
        <p:txBody>
          <a:bodyPr/>
          <a:lstStyle/>
          <a:p>
            <a:pPr marL="0" indent="0">
              <a:buNone/>
            </a:pPr>
            <a:r>
              <a:rPr lang="lt-LT" dirty="0"/>
              <a:t>Praėję šį skyrių:</a:t>
            </a:r>
          </a:p>
          <a:p>
            <a:r>
              <a:rPr lang="lt-LT" dirty="0"/>
              <a:t>Mokėsite išanalizuoti etapus prieš prasidedant susitikimui: kaip susitikimą planuoti, kaip jam pasiruošti, kokie yra pirmojo susitikimo tikslai ir pan.;</a:t>
            </a:r>
          </a:p>
          <a:p>
            <a:r>
              <a:rPr lang="lt-LT" dirty="0"/>
              <a:t>Sužinokite apie kelias veiklas, kurios padės pralaužti ledus;</a:t>
            </a:r>
          </a:p>
          <a:p>
            <a:r>
              <a:rPr lang="lt-LT" dirty="0"/>
              <a:t>Išsiaiškinsite apie Mentorystės sutarties prasmę ir išmoksite ją parengti.</a:t>
            </a:r>
            <a:endParaRPr lang="en-GB" dirty="0"/>
          </a:p>
        </p:txBody>
      </p:sp>
    </p:spTree>
    <p:extLst>
      <p:ext uri="{BB962C8B-B14F-4D97-AF65-F5344CB8AC3E}">
        <p14:creationId xmlns:p14="http://schemas.microsoft.com/office/powerpoint/2010/main" val="3277464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4"/>
          <p:cNvSpPr txBox="1">
            <a:spLocks noChangeArrowheads="1"/>
          </p:cNvSpPr>
          <p:nvPr/>
        </p:nvSpPr>
        <p:spPr bwMode="auto">
          <a:xfrm>
            <a:off x="5386801" y="221712"/>
            <a:ext cx="42481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50000"/>
              </a:spcBef>
              <a:buClrTx/>
              <a:buFontTx/>
              <a:buNone/>
            </a:pPr>
            <a:r>
              <a:rPr lang="lt-LT" altLang="en-US" sz="4400" dirty="0">
                <a:solidFill>
                  <a:srgbClr val="76B4A6"/>
                </a:solidFill>
                <a:cs typeface="Arial" panose="020B0604020202020204" pitchFamily="34" charset="0"/>
              </a:rPr>
              <a:t>Vaizdo įrašas</a:t>
            </a:r>
            <a:endParaRPr lang="en-GB" altLang="en-US" sz="4400" dirty="0">
              <a:solidFill>
                <a:srgbClr val="76B4A6"/>
              </a:solidFill>
              <a:cs typeface="Arial" panose="020B0604020202020204" pitchFamily="34" charset="0"/>
            </a:endParaRPr>
          </a:p>
        </p:txBody>
      </p:sp>
      <p:sp>
        <p:nvSpPr>
          <p:cNvPr id="11" name="Content Placeholder 2"/>
          <p:cNvSpPr txBox="1">
            <a:spLocks/>
          </p:cNvSpPr>
          <p:nvPr/>
        </p:nvSpPr>
        <p:spPr bwMode="auto">
          <a:xfrm>
            <a:off x="754144" y="1263192"/>
            <a:ext cx="11258363" cy="476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marL="0" indent="0" algn="ctr">
              <a:buClr>
                <a:srgbClr val="76B4A6"/>
              </a:buClr>
              <a:buNone/>
            </a:pPr>
            <a:r>
              <a:rPr lang="lt-LT" altLang="en-US" sz="2400" dirty="0">
                <a:cs typeface="Arial" panose="020B0604020202020204" pitchFamily="34" charset="0"/>
              </a:rPr>
              <a:t>Šiame vaizdo įraše pavaizduotos kai kurios pagrindinės stebėsenos ir vertinimo sąvokos</a:t>
            </a:r>
          </a:p>
          <a:p>
            <a:pPr marL="0" indent="0" algn="ctr">
              <a:buClr>
                <a:srgbClr val="76B4A6"/>
              </a:buClr>
              <a:buNone/>
            </a:pPr>
            <a:endParaRPr lang="en-GB" altLang="en-US" sz="2800" dirty="0">
              <a:cs typeface="Arial" panose="020B0604020202020204" pitchFamily="34" charset="0"/>
            </a:endParaRPr>
          </a:p>
          <a:p>
            <a:pPr marL="0" indent="0">
              <a:buClr>
                <a:srgbClr val="76B4A6"/>
              </a:buClr>
              <a:buNone/>
            </a:pPr>
            <a:endParaRPr lang="en-GB" altLang="en-US" sz="2800" dirty="0">
              <a:cs typeface="Arial" panose="020B0604020202020204" pitchFamily="34" charset="0"/>
            </a:endParaRPr>
          </a:p>
          <a:p>
            <a:pPr marL="0" indent="0">
              <a:buClr>
                <a:srgbClr val="76B4A6"/>
              </a:buClr>
              <a:buNone/>
            </a:pPr>
            <a:endParaRPr lang="en-GB" altLang="en-US" sz="2800" dirty="0">
              <a:cs typeface="Arial" panose="020B0604020202020204" pitchFamily="34" charset="0"/>
            </a:endParaRPr>
          </a:p>
          <a:p>
            <a:pPr marL="0" indent="0">
              <a:buClr>
                <a:srgbClr val="76B4A6"/>
              </a:buClr>
              <a:buNone/>
            </a:pPr>
            <a:endParaRPr lang="en-GB" altLang="en-US" sz="2800" dirty="0">
              <a:cs typeface="Arial" panose="020B0604020202020204" pitchFamily="34" charset="0"/>
            </a:endParaRPr>
          </a:p>
          <a:p>
            <a:pPr marL="0" indent="0">
              <a:buClr>
                <a:srgbClr val="76B4A6"/>
              </a:buClr>
              <a:buNone/>
            </a:pPr>
            <a:endParaRPr lang="en-GB" altLang="en-US" sz="2800" dirty="0">
              <a:cs typeface="Arial" panose="020B0604020202020204" pitchFamily="34" charset="0"/>
            </a:endParaRPr>
          </a:p>
          <a:p>
            <a:pPr marL="0" indent="0">
              <a:buClr>
                <a:srgbClr val="76B4A6"/>
              </a:buClr>
              <a:buNone/>
            </a:pPr>
            <a:endParaRPr lang="en-GB" altLang="en-US" sz="2800" dirty="0">
              <a:cs typeface="Arial" panose="020B0604020202020204" pitchFamily="34" charset="0"/>
            </a:endParaRPr>
          </a:p>
          <a:p>
            <a:pPr marL="0" indent="0">
              <a:buClr>
                <a:srgbClr val="76B4A6"/>
              </a:buClr>
              <a:buNone/>
            </a:pPr>
            <a:endParaRPr lang="en-GB" altLang="en-US" sz="2800" dirty="0">
              <a:cs typeface="Arial" panose="020B0604020202020204" pitchFamily="34" charset="0"/>
            </a:endParaRPr>
          </a:p>
          <a:p>
            <a:pPr marL="0" indent="0" algn="ctr">
              <a:buClr>
                <a:srgbClr val="76B4A6"/>
              </a:buClr>
              <a:buNone/>
            </a:pPr>
            <a:r>
              <a:rPr lang="en-GB" sz="2000" u="sng" dirty="0">
                <a:hlinkClick r:id="rId3"/>
              </a:rPr>
              <a:t>https://youtu.be/lR8FalapJf0</a:t>
            </a:r>
            <a:r>
              <a:rPr lang="en-GB" sz="2000" u="sng" dirty="0"/>
              <a:t> </a:t>
            </a:r>
            <a:r>
              <a:rPr lang="en-GB" sz="1600" dirty="0"/>
              <a:t>(Ann-Murray Brown; YouTube, 2:51 min</a:t>
            </a:r>
            <a:r>
              <a:rPr lang="lt-LT" sz="1600" dirty="0"/>
              <a:t>.</a:t>
            </a:r>
            <a:r>
              <a:rPr lang="en-GB" sz="1600" dirty="0"/>
              <a:t>)</a:t>
            </a:r>
            <a:endParaRPr lang="en-GB" altLang="en-US" sz="2800" dirty="0">
              <a:cs typeface="Arial" panose="020B0604020202020204" pitchFamily="34" charset="0"/>
            </a:endParaRPr>
          </a:p>
        </p:txBody>
      </p:sp>
      <p:pic>
        <p:nvPicPr>
          <p:cNvPr id="7" name="Picture 6" descr="C:\Users\hilary.hale.haleconsulting\Sync\No Alternative Facts\IO2 Train the Trainer Format\activity.png"/>
          <p:cNvPicPr/>
          <p:nvPr/>
        </p:nvPicPr>
        <p:blipFill>
          <a:blip r:embed="rId4" cstate="print">
            <a:duotone>
              <a:prstClr val="black"/>
              <a:srgbClr val="EBBC30">
                <a:tint val="45000"/>
                <a:satMod val="400000"/>
              </a:srgbClr>
            </a:duotone>
            <a:extLst>
              <a:ext uri="{BEBA8EAE-BF5A-486C-A8C5-ECC9F3942E4B}">
                <a14:imgProps xmlns:a14="http://schemas.microsoft.com/office/drawing/2010/main">
                  <a14:imgLayer r:embed="rId5">
                    <a14:imgEffect>
                      <a14:sharpenSoften amount="100000"/>
                    </a14:imgEffect>
                    <a14:imgEffect>
                      <a14:colorTemperature colorTemp="47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407545" y="424239"/>
            <a:ext cx="719455" cy="719455"/>
          </a:xfrm>
          <a:prstGeom prst="rect">
            <a:avLst/>
          </a:prstGeom>
          <a:noFill/>
          <a:ln>
            <a:noFill/>
          </a:ln>
        </p:spPr>
      </p:pic>
      <p:pic>
        <p:nvPicPr>
          <p:cNvPr id="2" name="Picture 1"/>
          <p:cNvPicPr>
            <a:picLocks noChangeAspect="1"/>
          </p:cNvPicPr>
          <p:nvPr/>
        </p:nvPicPr>
        <p:blipFill>
          <a:blip r:embed="rId6"/>
          <a:stretch>
            <a:fillRect/>
          </a:stretch>
        </p:blipFill>
        <p:spPr>
          <a:xfrm>
            <a:off x="4026629" y="2104906"/>
            <a:ext cx="4713391" cy="2844855"/>
          </a:xfrm>
          <a:prstGeom prst="rect">
            <a:avLst/>
          </a:prstGeom>
        </p:spPr>
      </p:pic>
    </p:spTree>
    <p:extLst>
      <p:ext uri="{BB962C8B-B14F-4D97-AF65-F5344CB8AC3E}">
        <p14:creationId xmlns:p14="http://schemas.microsoft.com/office/powerpoint/2010/main" val="17809805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dirty="0"/>
              <a:t>Vertinimo formos</a:t>
            </a:r>
            <a:endParaRPr lang="en-GB" dirty="0"/>
          </a:p>
        </p:txBody>
      </p:sp>
      <p:sp>
        <p:nvSpPr>
          <p:cNvPr id="3" name="Content Placeholder 2"/>
          <p:cNvSpPr>
            <a:spLocks noGrp="1"/>
          </p:cNvSpPr>
          <p:nvPr>
            <p:ph idx="1"/>
          </p:nvPr>
        </p:nvSpPr>
        <p:spPr>
          <a:xfrm>
            <a:off x="735291" y="2139156"/>
            <a:ext cx="10884281" cy="4351338"/>
          </a:xfrm>
        </p:spPr>
        <p:txBody>
          <a:bodyPr>
            <a:normAutofit/>
          </a:bodyPr>
          <a:lstStyle/>
          <a:p>
            <a:pPr marL="0" indent="0">
              <a:buNone/>
            </a:pPr>
            <a:r>
              <a:rPr lang="lt-LT" sz="2000" i="1" dirty="0"/>
              <a:t>Vienas iš raktų į mentorystės proceso sėkmę yra geri vertinimo metodai. Vertinimo forma yra dokumentas, naudojamas mokinio/mentoriaus pažangai ir rezultatams įvertinti.</a:t>
            </a:r>
          </a:p>
          <a:p>
            <a:pPr marL="0" indent="0">
              <a:buNone/>
            </a:pPr>
            <a:endParaRPr lang="en-GB" sz="2000" i="1" dirty="0"/>
          </a:p>
          <a:p>
            <a:pPr marL="0" indent="0">
              <a:buNone/>
            </a:pPr>
            <a:r>
              <a:rPr lang="lt-LT" sz="2000" b="1" dirty="0"/>
              <a:t>Vertinimo formų privalumai:</a:t>
            </a:r>
          </a:p>
          <a:p>
            <a:r>
              <a:rPr lang="lt-LT" sz="2000" dirty="0"/>
              <a:t>Sričių, kurias būtų galima patobulinti išsiaiškinimas</a:t>
            </a:r>
          </a:p>
          <a:p>
            <a:r>
              <a:rPr lang="lt-LT" sz="2000" dirty="0"/>
              <a:t>Tolimesnio tobulinimo ir sėkmės sričių nustatymas</a:t>
            </a:r>
          </a:p>
          <a:p>
            <a:r>
              <a:rPr lang="lt-LT" sz="2000" dirty="0"/>
              <a:t>Veiklos ir pelningumo gerinimas.</a:t>
            </a:r>
          </a:p>
          <a:p>
            <a:r>
              <a:rPr lang="lt-LT" sz="2000" dirty="0"/>
              <a:t>Padidėjęs pasitenkinimas programa ir motyvacija.</a:t>
            </a:r>
          </a:p>
          <a:p>
            <a:r>
              <a:rPr lang="lt-LT" sz="2000" dirty="0"/>
              <a:t>Aukštesnė moralė ir pagerėjęs komandinis darbas.</a:t>
            </a:r>
          </a:p>
          <a:p>
            <a:r>
              <a:rPr lang="lt-LT" sz="2000" dirty="0"/>
              <a:t>Nesutarimų atskleidimas ir išaiškinimas.</a:t>
            </a:r>
            <a:endParaRPr lang="en-GB" dirty="0"/>
          </a:p>
        </p:txBody>
      </p:sp>
    </p:spTree>
    <p:extLst>
      <p:ext uri="{BB962C8B-B14F-4D97-AF65-F5344CB8AC3E}">
        <p14:creationId xmlns:p14="http://schemas.microsoft.com/office/powerpoint/2010/main" val="143470741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1352129" y="468188"/>
            <a:ext cx="686804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50000"/>
              </a:spcBef>
              <a:buClrTx/>
              <a:buFontTx/>
              <a:buNone/>
            </a:pPr>
            <a:r>
              <a:rPr lang="en-GB" altLang="en-US" sz="4400" dirty="0">
                <a:solidFill>
                  <a:srgbClr val="76B4A6"/>
                </a:solidFill>
                <a:cs typeface="Arial" panose="020B0604020202020204" pitchFamily="34" charset="0"/>
              </a:rPr>
              <a:t>Kaip tai </a:t>
            </a:r>
            <a:r>
              <a:rPr lang="en-GB" altLang="en-US" sz="4400" dirty="0" err="1">
                <a:solidFill>
                  <a:srgbClr val="76B4A6"/>
                </a:solidFill>
                <a:cs typeface="Arial" panose="020B0604020202020204" pitchFamily="34" charset="0"/>
              </a:rPr>
              <a:t>atrodo</a:t>
            </a:r>
            <a:r>
              <a:rPr lang="en-GB" altLang="en-US" sz="4400" dirty="0">
                <a:solidFill>
                  <a:srgbClr val="76B4A6"/>
                </a:solidFill>
                <a:cs typeface="Arial" panose="020B0604020202020204" pitchFamily="34" charset="0"/>
              </a:rPr>
              <a:t>?</a:t>
            </a:r>
          </a:p>
        </p:txBody>
      </p:sp>
      <p:sp>
        <p:nvSpPr>
          <p:cNvPr id="10" name="Content Placeholder 2"/>
          <p:cNvSpPr txBox="1">
            <a:spLocks/>
          </p:cNvSpPr>
          <p:nvPr/>
        </p:nvSpPr>
        <p:spPr bwMode="auto">
          <a:xfrm>
            <a:off x="772999" y="1385220"/>
            <a:ext cx="10259122" cy="88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marL="0" indent="0">
              <a:buClr>
                <a:srgbClr val="76B4A6"/>
              </a:buClr>
              <a:buNone/>
            </a:pPr>
            <a:r>
              <a:rPr lang="lt-LT" altLang="en-US" sz="2000" i="1" dirty="0">
                <a:cs typeface="Arial" panose="020B0604020202020204" pitchFamily="34" charset="0"/>
              </a:rPr>
              <a:t>Vertinimo forma matuoja skirtingus dalyvių veiklos elementus, todėl čia naudojama </a:t>
            </a:r>
            <a:r>
              <a:rPr lang="lt-LT" altLang="en-US" sz="2000" i="1" dirty="0" err="1">
                <a:cs typeface="Arial" panose="020B0604020202020204" pitchFamily="34" charset="0"/>
              </a:rPr>
              <a:t>Likerto</a:t>
            </a:r>
            <a:r>
              <a:rPr lang="lt-LT" altLang="en-US" sz="2000" i="1" dirty="0">
                <a:cs typeface="Arial" panose="020B0604020202020204" pitchFamily="34" charset="0"/>
              </a:rPr>
              <a:t> skalė</a:t>
            </a:r>
            <a:endParaRPr lang="en-GB" altLang="en-US" sz="2000" i="1" dirty="0">
              <a:cs typeface="Arial" panose="020B0604020202020204" pitchFamily="34" charset="0"/>
            </a:endParaRPr>
          </a:p>
          <a:p>
            <a:pPr marL="0" indent="0">
              <a:buClr>
                <a:srgbClr val="76B4A6"/>
              </a:buClr>
              <a:buNone/>
            </a:pPr>
            <a:endParaRPr lang="en-GB" altLang="en-US" sz="2000" i="1" dirty="0">
              <a:cs typeface="Arial" panose="020B0604020202020204" pitchFamily="34" charset="0"/>
            </a:endParaRPr>
          </a:p>
          <a:p>
            <a:pPr marL="0" indent="0">
              <a:buClr>
                <a:srgbClr val="76B4A6"/>
              </a:buClr>
              <a:buNone/>
            </a:pPr>
            <a:endParaRPr lang="en-GB" altLang="en-US" sz="2000" dirty="0">
              <a:cs typeface="Arial" panose="020B0604020202020204" pitchFamily="34" charset="0"/>
            </a:endParaRPr>
          </a:p>
          <a:p>
            <a:pPr marL="0" indent="0">
              <a:buClr>
                <a:srgbClr val="76B4A6"/>
              </a:buClr>
              <a:buNone/>
            </a:pPr>
            <a:endParaRPr lang="en-GB" altLang="en-US" sz="2000" dirty="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4673289" y="2067457"/>
            <a:ext cx="6257925" cy="3400425"/>
          </a:xfrm>
          <a:prstGeom prst="rect">
            <a:avLst/>
          </a:prstGeom>
        </p:spPr>
      </p:pic>
      <p:sp>
        <p:nvSpPr>
          <p:cNvPr id="5" name="TextBox 4"/>
          <p:cNvSpPr txBox="1"/>
          <p:nvPr/>
        </p:nvSpPr>
        <p:spPr>
          <a:xfrm>
            <a:off x="584463" y="2271860"/>
            <a:ext cx="3987920" cy="2957861"/>
          </a:xfrm>
          <a:prstGeom prst="rect">
            <a:avLst/>
          </a:prstGeom>
          <a:noFill/>
        </p:spPr>
        <p:txBody>
          <a:bodyPr wrap="square" rtlCol="0">
            <a:spAutoFit/>
          </a:bodyPr>
          <a:lstStyle/>
          <a:p>
            <a:pPr>
              <a:lnSpc>
                <a:spcPct val="150000"/>
              </a:lnSpc>
            </a:pPr>
            <a:r>
              <a:rPr lang="lt-LT" dirty="0"/>
              <a:t>Pagrindinis </a:t>
            </a:r>
            <a:r>
              <a:rPr lang="lt-LT" dirty="0" err="1"/>
              <a:t>Likerto</a:t>
            </a:r>
            <a:r>
              <a:rPr lang="lt-LT" dirty="0"/>
              <a:t> skalės naudojimo pranašumas yra tas, kad ji suteikia išsamesnės informacijos apie žmonių požiūrį į temą nei paprastas „taip/ne“ klausimo tipas. Naudojant </a:t>
            </a:r>
            <a:r>
              <a:rPr lang="lt-LT" dirty="0" err="1"/>
              <a:t>Likerto</a:t>
            </a:r>
            <a:r>
              <a:rPr lang="lt-LT" dirty="0"/>
              <a:t> skalę, galima įvertinti skirtingus susitarimo lygius, svarbą, kokybę ir kitus veiksnius.</a:t>
            </a:r>
            <a:endParaRPr lang="en-GB" dirty="0"/>
          </a:p>
        </p:txBody>
      </p:sp>
    </p:spTree>
    <p:extLst>
      <p:ext uri="{BB962C8B-B14F-4D97-AF65-F5344CB8AC3E}">
        <p14:creationId xmlns:p14="http://schemas.microsoft.com/office/powerpoint/2010/main" val="1315232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1418116" y="335385"/>
            <a:ext cx="1036933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50000"/>
              </a:spcBef>
              <a:buClrTx/>
              <a:buFontTx/>
              <a:buNone/>
            </a:pPr>
            <a:r>
              <a:rPr lang="lt-LT" altLang="en-US" sz="4400" dirty="0">
                <a:solidFill>
                  <a:srgbClr val="76B4A6"/>
                </a:solidFill>
                <a:cs typeface="Arial" panose="020B0604020202020204" pitchFamily="34" charset="0"/>
              </a:rPr>
              <a:t>Užduotis</a:t>
            </a:r>
            <a:r>
              <a:rPr lang="en-GB" altLang="en-US" sz="4400" dirty="0">
                <a:solidFill>
                  <a:srgbClr val="76B4A6"/>
                </a:solidFill>
                <a:cs typeface="Arial" panose="020B0604020202020204" pitchFamily="34" charset="0"/>
              </a:rPr>
              <a:t>: </a:t>
            </a:r>
            <a:r>
              <a:rPr lang="en-GB" altLang="en-US" sz="4400" dirty="0" err="1">
                <a:solidFill>
                  <a:srgbClr val="76B4A6"/>
                </a:solidFill>
                <a:cs typeface="Arial" panose="020B0604020202020204" pitchFamily="34" charset="0"/>
              </a:rPr>
              <a:t>Vertinimo</a:t>
            </a:r>
            <a:r>
              <a:rPr lang="en-GB" altLang="en-US" sz="4400" dirty="0">
                <a:solidFill>
                  <a:srgbClr val="76B4A6"/>
                </a:solidFill>
                <a:cs typeface="Arial" panose="020B0604020202020204" pitchFamily="34" charset="0"/>
              </a:rPr>
              <a:t> </a:t>
            </a:r>
            <a:r>
              <a:rPr lang="en-GB" altLang="en-US" sz="4400" dirty="0" err="1">
                <a:solidFill>
                  <a:srgbClr val="76B4A6"/>
                </a:solidFill>
                <a:cs typeface="Arial" panose="020B0604020202020204" pitchFamily="34" charset="0"/>
              </a:rPr>
              <a:t>formos</a:t>
            </a:r>
            <a:r>
              <a:rPr lang="en-GB" altLang="en-US" sz="4400" dirty="0">
                <a:solidFill>
                  <a:srgbClr val="76B4A6"/>
                </a:solidFill>
                <a:cs typeface="Arial" panose="020B0604020202020204" pitchFamily="34" charset="0"/>
              </a:rPr>
              <a:t> </a:t>
            </a:r>
            <a:r>
              <a:rPr lang="en-GB" altLang="en-US" sz="4400" dirty="0" err="1">
                <a:solidFill>
                  <a:srgbClr val="76B4A6"/>
                </a:solidFill>
                <a:cs typeface="Arial" panose="020B0604020202020204" pitchFamily="34" charset="0"/>
              </a:rPr>
              <a:t>komponentai</a:t>
            </a:r>
            <a:endParaRPr lang="en-GB" altLang="en-US" sz="4400" dirty="0">
              <a:solidFill>
                <a:srgbClr val="76B4A6"/>
              </a:solidFill>
              <a:cs typeface="Arial" panose="020B0604020202020204" pitchFamily="34" charset="0"/>
            </a:endParaRPr>
          </a:p>
        </p:txBody>
      </p:sp>
      <p:pic>
        <p:nvPicPr>
          <p:cNvPr id="9" name="Picture 8"/>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385674" y="468188"/>
            <a:ext cx="719455" cy="719455"/>
          </a:xfrm>
          <a:prstGeom prst="rect">
            <a:avLst/>
          </a:prstGeom>
        </p:spPr>
      </p:pic>
      <p:sp>
        <p:nvSpPr>
          <p:cNvPr id="10" name="Content Placeholder 2"/>
          <p:cNvSpPr txBox="1">
            <a:spLocks/>
          </p:cNvSpPr>
          <p:nvPr/>
        </p:nvSpPr>
        <p:spPr bwMode="auto">
          <a:xfrm>
            <a:off x="1572339" y="2532370"/>
            <a:ext cx="3464303" cy="3540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marL="0" indent="0">
              <a:buClr>
                <a:srgbClr val="76B4A6"/>
              </a:buClr>
              <a:buNone/>
            </a:pPr>
            <a:r>
              <a:rPr lang="lt-LT" altLang="en-US" sz="2000" b="1" i="1" dirty="0">
                <a:cs typeface="Arial" panose="020B0604020202020204" pitchFamily="34" charset="0"/>
              </a:rPr>
              <a:t>Iš ko turėtų sudaryti mokinio vertinimo forma?</a:t>
            </a:r>
            <a:endParaRPr lang="en-GB" altLang="en-US" sz="2000" b="1" i="1" dirty="0">
              <a:cs typeface="Arial" panose="020B0604020202020204" pitchFamily="34" charset="0"/>
            </a:endParaRPr>
          </a:p>
          <a:p>
            <a:pPr marL="0" indent="0">
              <a:buClr>
                <a:srgbClr val="76B4A6"/>
              </a:buClr>
              <a:buNone/>
            </a:pPr>
            <a:endParaRPr lang="en-GB" sz="500" b="1" i="1" dirty="0">
              <a:cs typeface="Arial" panose="020B0604020202020204" pitchFamily="34" charset="0"/>
            </a:endParaRPr>
          </a:p>
          <a:p>
            <a:pPr marL="0" indent="0">
              <a:buClr>
                <a:srgbClr val="76B4A6"/>
              </a:buClr>
              <a:buNone/>
            </a:pPr>
            <a:r>
              <a:rPr lang="en-GB" sz="1800" i="1" dirty="0" err="1"/>
              <a:t>pvz</a:t>
            </a:r>
            <a:r>
              <a:rPr lang="en-GB" sz="1800" i="1" dirty="0"/>
              <a:t>. Mano </a:t>
            </a:r>
            <a:r>
              <a:rPr lang="en-GB" sz="1800" i="1" dirty="0" err="1"/>
              <a:t>mokinys</a:t>
            </a:r>
            <a:r>
              <a:rPr lang="en-GB" sz="1800" i="1" dirty="0"/>
              <a:t> </a:t>
            </a:r>
            <a:r>
              <a:rPr lang="en-GB" sz="1800" i="1" dirty="0" err="1"/>
              <a:t>visada</a:t>
            </a:r>
            <a:r>
              <a:rPr lang="en-GB" sz="1800" i="1" dirty="0"/>
              <a:t> </a:t>
            </a:r>
            <a:r>
              <a:rPr lang="en-GB" sz="1800" i="1" dirty="0" err="1"/>
              <a:t>atvyksta</a:t>
            </a:r>
            <a:r>
              <a:rPr lang="en-GB" sz="1800" i="1" dirty="0"/>
              <a:t> </a:t>
            </a:r>
            <a:r>
              <a:rPr lang="en-GB" sz="1800" i="1" dirty="0" err="1"/>
              <a:t>laiku</a:t>
            </a:r>
            <a:r>
              <a:rPr lang="en-GB" sz="1800" i="1" dirty="0"/>
              <a:t> į </a:t>
            </a:r>
            <a:r>
              <a:rPr lang="en-GB" sz="1800" i="1" dirty="0" err="1"/>
              <a:t>susitikimus</a:t>
            </a:r>
            <a:endParaRPr lang="en-GB" altLang="en-US" sz="2000" i="1" dirty="0">
              <a:cs typeface="Arial" panose="020B0604020202020204" pitchFamily="34" charset="0"/>
            </a:endParaRPr>
          </a:p>
          <a:p>
            <a:pPr marL="0" indent="0">
              <a:buClr>
                <a:srgbClr val="76B4A6"/>
              </a:buClr>
              <a:buNone/>
            </a:pPr>
            <a:endParaRPr lang="en-GB" altLang="en-US" sz="2000" i="1" dirty="0">
              <a:cs typeface="Arial" panose="020B0604020202020204" pitchFamily="34" charset="0"/>
            </a:endParaRPr>
          </a:p>
          <a:p>
            <a:pPr marL="0" indent="0">
              <a:buClr>
                <a:srgbClr val="76B4A6"/>
              </a:buClr>
              <a:buNone/>
            </a:pPr>
            <a:endParaRPr lang="en-GB" altLang="en-US" sz="2000" dirty="0">
              <a:cs typeface="Arial" panose="020B0604020202020204" pitchFamily="34" charset="0"/>
            </a:endParaRPr>
          </a:p>
          <a:p>
            <a:pPr marL="0" indent="0">
              <a:buClr>
                <a:srgbClr val="76B4A6"/>
              </a:buClr>
              <a:buNone/>
            </a:pPr>
            <a:endParaRPr lang="en-GB" altLang="en-US" sz="2000" dirty="0">
              <a:cs typeface="Arial" panose="020B0604020202020204" pitchFamily="34" charset="0"/>
            </a:endParaRPr>
          </a:p>
        </p:txBody>
      </p:sp>
      <p:sp>
        <p:nvSpPr>
          <p:cNvPr id="7" name="Content Placeholder 2"/>
          <p:cNvSpPr txBox="1">
            <a:spLocks/>
          </p:cNvSpPr>
          <p:nvPr/>
        </p:nvSpPr>
        <p:spPr bwMode="auto">
          <a:xfrm>
            <a:off x="6479966" y="2532370"/>
            <a:ext cx="3464303" cy="3540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marL="0" indent="0">
              <a:buClr>
                <a:srgbClr val="76B4A6"/>
              </a:buClr>
              <a:buNone/>
            </a:pPr>
            <a:r>
              <a:rPr lang="lt-LT" altLang="en-US" sz="2000" b="1" i="1" dirty="0">
                <a:cs typeface="Arial" panose="020B0604020202020204" pitchFamily="34" charset="0"/>
              </a:rPr>
              <a:t>iš ko turėtų sudaryti mentoriaus vertinimo forma</a:t>
            </a:r>
            <a:endParaRPr lang="en-GB" altLang="en-US" sz="2000" b="1" i="1" dirty="0">
              <a:cs typeface="Arial" panose="020B0604020202020204" pitchFamily="34" charset="0"/>
            </a:endParaRPr>
          </a:p>
        </p:txBody>
      </p:sp>
      <p:sp>
        <p:nvSpPr>
          <p:cNvPr id="11" name="Content Placeholder 2"/>
          <p:cNvSpPr txBox="1">
            <a:spLocks/>
          </p:cNvSpPr>
          <p:nvPr/>
        </p:nvSpPr>
        <p:spPr bwMode="auto">
          <a:xfrm>
            <a:off x="1418116" y="995920"/>
            <a:ext cx="9827396" cy="130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marL="0" indent="0">
              <a:buClr>
                <a:srgbClr val="76B4A6"/>
              </a:buClr>
              <a:buNone/>
            </a:pPr>
            <a:r>
              <a:rPr lang="lt-LT" altLang="en-US" sz="1800" dirty="0">
                <a:cs typeface="Arial" panose="020B0604020202020204" pitchFamily="34" charset="0"/>
              </a:rPr>
              <a:t>Šiai veiklai naudokite rašiklį ir popierių</a:t>
            </a:r>
          </a:p>
          <a:p>
            <a:pPr>
              <a:buClr>
                <a:srgbClr val="76B4A6"/>
              </a:buClr>
            </a:pPr>
            <a:r>
              <a:rPr lang="lt-LT" altLang="en-US" sz="1800" dirty="0">
                <a:cs typeface="Arial" panose="020B0604020202020204" pitchFamily="34" charset="0"/>
              </a:rPr>
              <a:t>nubraižykite lentelę, kaip nurodyta žemiau</a:t>
            </a:r>
          </a:p>
          <a:p>
            <a:pPr>
              <a:buClr>
                <a:srgbClr val="76B4A6"/>
              </a:buClr>
            </a:pPr>
            <a:r>
              <a:rPr lang="lt-LT" altLang="en-US" sz="1800" dirty="0">
                <a:cs typeface="Arial" panose="020B0604020202020204" pitchFamily="34" charset="0"/>
              </a:rPr>
              <a:t>užrašykite savo mintis apie tai, kokius teiginius reikėtų įtraukti į mentoriaus ir mokinio vertinimo formą.</a:t>
            </a:r>
            <a:endParaRPr lang="en-GB" altLang="en-US" sz="1800" dirty="0">
              <a:cs typeface="Arial" panose="020B0604020202020204" pitchFamily="34" charset="0"/>
            </a:endParaRPr>
          </a:p>
          <a:p>
            <a:pPr marL="0" indent="0">
              <a:buClr>
                <a:srgbClr val="76B4A6"/>
              </a:buClr>
              <a:buNone/>
            </a:pPr>
            <a:endParaRPr lang="en-GB" altLang="en-US" sz="1800" dirty="0">
              <a:cs typeface="Arial" panose="020B0604020202020204" pitchFamily="34" charset="0"/>
            </a:endParaRPr>
          </a:p>
          <a:p>
            <a:pPr marL="0" indent="0">
              <a:buClr>
                <a:srgbClr val="76B4A6"/>
              </a:buClr>
              <a:buNone/>
            </a:pPr>
            <a:endParaRPr lang="en-GB" altLang="en-US" sz="1800" dirty="0">
              <a:cs typeface="Arial" panose="020B0604020202020204" pitchFamily="34" charset="0"/>
            </a:endParaRPr>
          </a:p>
          <a:p>
            <a:pPr marL="0" indent="0">
              <a:buClr>
                <a:srgbClr val="76B4A6"/>
              </a:buClr>
              <a:buNone/>
            </a:pPr>
            <a:endParaRPr lang="en-GB" altLang="en-US" sz="1100" dirty="0">
              <a:cs typeface="Arial" panose="020B0604020202020204" pitchFamily="34" charset="0"/>
            </a:endParaRPr>
          </a:p>
        </p:txBody>
      </p:sp>
      <p:cxnSp>
        <p:nvCxnSpPr>
          <p:cNvPr id="13" name="Straight Connector 12"/>
          <p:cNvCxnSpPr/>
          <p:nvPr/>
        </p:nvCxnSpPr>
        <p:spPr>
          <a:xfrm>
            <a:off x="1572339" y="3275215"/>
            <a:ext cx="94669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305819" y="2676698"/>
            <a:ext cx="0" cy="33957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909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7"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1766908" y="418202"/>
            <a:ext cx="96381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spcBef>
                <a:spcPct val="50000"/>
              </a:spcBef>
              <a:buClrTx/>
              <a:buFontTx/>
              <a:buNone/>
              <a:defRPr sz="4400">
                <a:solidFill>
                  <a:srgbClr val="76B4A6"/>
                </a:solidFill>
                <a:latin typeface="Calibri" panose="020F0502020204030204" pitchFamily="34" charset="0"/>
                <a:ea typeface="Calibri" panose="020F0502020204030204" pitchFamily="34" charset="0"/>
                <a:cs typeface="Arial" panose="020B0604020202020204" pitchFamily="34" charset="0"/>
              </a:defRPr>
            </a:lvl1pPr>
            <a:lvl2pPr marL="742950" indent="-285750" eaLnBrk="0" hangingPunct="0">
              <a:spcBef>
                <a:spcPct val="20000"/>
              </a:spcBef>
              <a:buClr>
                <a:srgbClr val="C00000"/>
              </a:buClr>
              <a:buChar char="–"/>
              <a:defRPr sz="2800">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latin typeface="Calibri" panose="020F0502020204030204" pitchFamily="34" charset="0"/>
                <a:ea typeface="Calibri" panose="020F0502020204030204" pitchFamily="34" charset="0"/>
                <a:cs typeface="Calibri" panose="020F0502020204030204" pitchFamily="34" charset="0"/>
              </a:defRPr>
            </a:lvl9pPr>
          </a:lstStyle>
          <a:p>
            <a:r>
              <a:rPr lang="lt-LT" altLang="en-US" dirty="0"/>
              <a:t>Užduotis</a:t>
            </a:r>
            <a:r>
              <a:rPr lang="en-GB" altLang="en-US" dirty="0"/>
              <a:t>: </a:t>
            </a:r>
            <a:r>
              <a:rPr lang="en-GB" altLang="en-US" dirty="0" err="1"/>
              <a:t>Vertinimo</a:t>
            </a:r>
            <a:r>
              <a:rPr lang="en-GB" altLang="en-US" dirty="0"/>
              <a:t> </a:t>
            </a:r>
            <a:r>
              <a:rPr lang="en-GB" altLang="en-US" dirty="0" err="1"/>
              <a:t>formos</a:t>
            </a:r>
            <a:r>
              <a:rPr lang="en-GB" altLang="en-US" dirty="0"/>
              <a:t> </a:t>
            </a:r>
            <a:r>
              <a:rPr lang="en-GB" altLang="en-US" dirty="0" err="1"/>
              <a:t>sukūrimas</a:t>
            </a:r>
            <a:endParaRPr lang="en-GB" altLang="en-US" dirty="0"/>
          </a:p>
        </p:txBody>
      </p:sp>
      <p:pic>
        <p:nvPicPr>
          <p:cNvPr id="9" name="Picture 8"/>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385674" y="468188"/>
            <a:ext cx="719455" cy="719455"/>
          </a:xfrm>
          <a:prstGeom prst="rect">
            <a:avLst/>
          </a:prstGeom>
        </p:spPr>
      </p:pic>
      <p:sp>
        <p:nvSpPr>
          <p:cNvPr id="4" name="Content Placeholder 3"/>
          <p:cNvSpPr>
            <a:spLocks noGrp="1"/>
          </p:cNvSpPr>
          <p:nvPr>
            <p:ph idx="1"/>
          </p:nvPr>
        </p:nvSpPr>
        <p:spPr>
          <a:xfrm>
            <a:off x="1766908" y="1825625"/>
            <a:ext cx="9586892" cy="4351338"/>
          </a:xfrm>
        </p:spPr>
        <p:txBody>
          <a:bodyPr/>
          <a:lstStyle/>
          <a:p>
            <a:pPr marL="514350" indent="-514350">
              <a:buFont typeface="+mj-lt"/>
              <a:buAutoNum type="alphaUcPeriod"/>
            </a:pPr>
            <a:r>
              <a:rPr lang="en-GB" dirty="0" err="1"/>
              <a:t>Naudojant</a:t>
            </a:r>
            <a:r>
              <a:rPr lang="en-GB" dirty="0"/>
              <a:t> </a:t>
            </a:r>
            <a:r>
              <a:rPr lang="en-GB" dirty="0" err="1"/>
              <a:t>užduoties</a:t>
            </a:r>
            <a:r>
              <a:rPr lang="en-GB" dirty="0"/>
              <a:t> </a:t>
            </a:r>
            <a:r>
              <a:rPr lang="en-GB" dirty="0" err="1"/>
              <a:t>lapą</a:t>
            </a:r>
            <a:r>
              <a:rPr lang="en-GB" dirty="0"/>
              <a:t> </a:t>
            </a:r>
            <a:r>
              <a:rPr lang="en-GB" b="1" dirty="0"/>
              <a:t>Nr. 8. </a:t>
            </a:r>
            <a:r>
              <a:rPr lang="en-GB" b="1" dirty="0" err="1"/>
              <a:t>Vertinimo</a:t>
            </a:r>
            <a:r>
              <a:rPr lang="en-GB" b="1" dirty="0"/>
              <a:t> </a:t>
            </a:r>
            <a:r>
              <a:rPr lang="en-GB" b="1" dirty="0" err="1"/>
              <a:t>formos</a:t>
            </a:r>
            <a:r>
              <a:rPr lang="en-GB" b="1" dirty="0"/>
              <a:t> </a:t>
            </a:r>
            <a:r>
              <a:rPr lang="en-GB" b="1" dirty="0" err="1"/>
              <a:t>sukūrimas</a:t>
            </a:r>
            <a:r>
              <a:rPr lang="en-GB" dirty="0"/>
              <a:t>, </a:t>
            </a:r>
            <a:r>
              <a:rPr lang="en-GB" dirty="0" err="1"/>
              <a:t>sukurkite</a:t>
            </a:r>
            <a:r>
              <a:rPr lang="en-GB" dirty="0"/>
              <a:t> </a:t>
            </a:r>
            <a:r>
              <a:rPr lang="en-GB" dirty="0" err="1"/>
              <a:t>vertinimo</a:t>
            </a:r>
            <a:r>
              <a:rPr lang="en-GB" dirty="0"/>
              <a:t> </a:t>
            </a:r>
            <a:r>
              <a:rPr lang="en-GB" dirty="0" err="1"/>
              <a:t>formą</a:t>
            </a:r>
            <a:r>
              <a:rPr lang="en-GB" dirty="0"/>
              <a:t> </a:t>
            </a:r>
            <a:r>
              <a:rPr lang="en-GB" dirty="0" err="1"/>
              <a:t>pagal</a:t>
            </a:r>
            <a:r>
              <a:rPr lang="en-GB" dirty="0"/>
              <a:t> </a:t>
            </a:r>
            <a:r>
              <a:rPr lang="en-GB" dirty="0" err="1"/>
              <a:t>ankstesnę</a:t>
            </a:r>
            <a:r>
              <a:rPr lang="en-GB" dirty="0"/>
              <a:t> </a:t>
            </a:r>
            <a:r>
              <a:rPr lang="en-GB" dirty="0" err="1"/>
              <a:t>užduotį</a:t>
            </a:r>
            <a:endParaRPr lang="en-GB" dirty="0"/>
          </a:p>
          <a:p>
            <a:pPr marL="514350" indent="-514350">
              <a:buFont typeface="+mj-lt"/>
              <a:buAutoNum type="alphaUcPeriod"/>
            </a:pPr>
            <a:r>
              <a:rPr lang="lt-LT" dirty="0"/>
              <a:t>Užpildę formą:</a:t>
            </a:r>
          </a:p>
          <a:p>
            <a:r>
              <a:rPr lang="lt-LT" b="1" dirty="0"/>
              <a:t>žr. užduoties lapą Nr. 9. Vertinimo formų pavyzdžiai</a:t>
            </a:r>
          </a:p>
          <a:p>
            <a:r>
              <a:rPr lang="lt-LT" dirty="0"/>
              <a:t>palyginkite savo formą su pavyzdinėmis formomis, taip pat su tomis, kurias sukūrė jūsų kolegos mentoriai</a:t>
            </a:r>
            <a:endParaRPr lang="en-GB" dirty="0"/>
          </a:p>
        </p:txBody>
      </p:sp>
    </p:spTree>
    <p:extLst>
      <p:ext uri="{BB962C8B-B14F-4D97-AF65-F5344CB8AC3E}">
        <p14:creationId xmlns:p14="http://schemas.microsoft.com/office/powerpoint/2010/main" val="28668230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48814" y="265411"/>
            <a:ext cx="421763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50000"/>
              </a:spcBef>
              <a:buClrTx/>
              <a:buFontTx/>
              <a:buNone/>
            </a:pPr>
            <a:r>
              <a:rPr lang="lt-LT" altLang="en-US" sz="4400" dirty="0">
                <a:solidFill>
                  <a:srgbClr val="76B4A6"/>
                </a:solidFill>
                <a:cs typeface="Arial" panose="020B0604020202020204" pitchFamily="34" charset="0"/>
              </a:rPr>
              <a:t>Susitikimo eigos stebėjimas</a:t>
            </a:r>
            <a:endParaRPr lang="en-GB" altLang="en-US" sz="4400" dirty="0">
              <a:solidFill>
                <a:srgbClr val="76B4A6"/>
              </a:solidFill>
              <a:cs typeface="Arial" panose="020B0604020202020204" pitchFamily="34" charset="0"/>
            </a:endParaRPr>
          </a:p>
        </p:txBody>
      </p:sp>
      <p:sp>
        <p:nvSpPr>
          <p:cNvPr id="10" name="Content Placeholder 2"/>
          <p:cNvSpPr txBox="1">
            <a:spLocks/>
          </p:cNvSpPr>
          <p:nvPr/>
        </p:nvSpPr>
        <p:spPr bwMode="auto">
          <a:xfrm>
            <a:off x="845747" y="1920222"/>
            <a:ext cx="3940403" cy="3540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C00000"/>
              </a:buClr>
              <a:buChar char="•"/>
              <a:defRPr sz="3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Clr>
                <a:srgbClr val="C00000"/>
              </a:buClr>
              <a:buChar char="–"/>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Clr>
                <a:srgbClr val="C00000"/>
              </a:buClr>
              <a:buChar char="•"/>
              <a:defRPr sz="24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6pPr>
            <a:lvl7pPr marL="29718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7pPr>
            <a:lvl8pPr marL="34290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8pPr>
            <a:lvl9pPr marL="3886200" indent="-228600" eaLnBrk="0" fontAlgn="base" hangingPunct="0">
              <a:spcBef>
                <a:spcPct val="20000"/>
              </a:spcBef>
              <a:spcAft>
                <a:spcPct val="0"/>
              </a:spcAft>
              <a:buClr>
                <a:srgbClr val="C00000"/>
              </a:buClr>
              <a:buChar char="»"/>
              <a:defRPr sz="2000">
                <a:solidFill>
                  <a:schemeClr val="tx1"/>
                </a:solidFill>
                <a:latin typeface="Calibri" panose="020F0502020204030204" pitchFamily="34" charset="0"/>
                <a:ea typeface="Calibri" panose="020F0502020204030204" pitchFamily="34" charset="0"/>
                <a:cs typeface="Calibri" panose="020F0502020204030204" pitchFamily="34" charset="0"/>
              </a:defRPr>
            </a:lvl9pPr>
          </a:lstStyle>
          <a:p>
            <a:pPr marL="0" indent="0">
              <a:buClr>
                <a:srgbClr val="76B4A6"/>
              </a:buClr>
              <a:buNone/>
            </a:pPr>
            <a:r>
              <a:rPr lang="lt-LT" altLang="en-US" sz="2000" i="1" dirty="0">
                <a:cs typeface="Arial" panose="020B0604020202020204" pitchFamily="34" charset="0"/>
              </a:rPr>
              <a:t>Be vertinimo formų, kurios bus įvertintos kas kelis mėnesius / savaites, </a:t>
            </a:r>
            <a:r>
              <a:rPr lang="lt-LT" altLang="en-US" sz="2000" b="1" i="1" dirty="0">
                <a:cs typeface="Arial" panose="020B0604020202020204" pitchFamily="34" charset="0"/>
              </a:rPr>
              <a:t>po kiekvieno susitikimo būtų naudinga sekti pažangą.</a:t>
            </a:r>
          </a:p>
          <a:p>
            <a:pPr marL="0" indent="0">
              <a:buClr>
                <a:srgbClr val="76B4A6"/>
              </a:buClr>
              <a:buNone/>
            </a:pPr>
            <a:endParaRPr lang="lt-LT" altLang="en-US" sz="2000" i="1" dirty="0">
              <a:cs typeface="Arial" panose="020B0604020202020204" pitchFamily="34" charset="0"/>
            </a:endParaRPr>
          </a:p>
          <a:p>
            <a:pPr marL="0" indent="0">
              <a:buClr>
                <a:srgbClr val="76B4A6"/>
              </a:buClr>
              <a:buNone/>
            </a:pPr>
            <a:r>
              <a:rPr lang="lt-LT" altLang="en-US" sz="2000" i="1" dirty="0">
                <a:cs typeface="Arial" panose="020B0604020202020204" pitchFamily="34" charset="0"/>
              </a:rPr>
              <a:t>Tai leidžia mentoriui ir mokiniui sekti pažangą, silpnąsias ir stipriąsias puses.</a:t>
            </a:r>
            <a:endParaRPr lang="en-GB" altLang="en-US" sz="2000" i="1" dirty="0">
              <a:cs typeface="Arial" panose="020B0604020202020204" pitchFamily="34" charset="0"/>
            </a:endParaRPr>
          </a:p>
          <a:p>
            <a:pPr marL="0" indent="0">
              <a:buClr>
                <a:srgbClr val="76B4A6"/>
              </a:buClr>
              <a:buNone/>
            </a:pPr>
            <a:endParaRPr lang="en-GB" altLang="en-US" sz="2000" i="1" dirty="0">
              <a:cs typeface="Arial" panose="020B0604020202020204" pitchFamily="34" charset="0"/>
            </a:endParaRPr>
          </a:p>
          <a:p>
            <a:pPr marL="0" indent="0">
              <a:buClr>
                <a:srgbClr val="76B4A6"/>
              </a:buClr>
              <a:buNone/>
            </a:pPr>
            <a:endParaRPr lang="en-GB" altLang="en-US" sz="2000" dirty="0">
              <a:cs typeface="Arial" panose="020B0604020202020204" pitchFamily="34" charset="0"/>
            </a:endParaRPr>
          </a:p>
          <a:p>
            <a:pPr marL="0" indent="0">
              <a:buClr>
                <a:srgbClr val="76B4A6"/>
              </a:buClr>
              <a:buNone/>
            </a:pPr>
            <a:endParaRPr lang="en-GB" altLang="en-US" sz="2000" dirty="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5651663" y="369106"/>
            <a:ext cx="4981772" cy="5949991"/>
          </a:xfrm>
          <a:prstGeom prst="rect">
            <a:avLst/>
          </a:prstGeom>
        </p:spPr>
      </p:pic>
    </p:spTree>
    <p:extLst>
      <p:ext uri="{BB962C8B-B14F-4D97-AF65-F5344CB8AC3E}">
        <p14:creationId xmlns:p14="http://schemas.microsoft.com/office/powerpoint/2010/main" val="34366909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6</a:t>
            </a:r>
            <a:r>
              <a:rPr lang="lt-LT" dirty="0"/>
              <a:t> skyrius</a:t>
            </a:r>
            <a:r>
              <a:rPr lang="en-GB" dirty="0"/>
              <a:t>: </a:t>
            </a:r>
            <a:r>
              <a:rPr lang="lt-LT" dirty="0"/>
              <a:t>Mentorystės santykių nutraukimas ir ateities planavimas</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3836401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dirty="0"/>
              <a:t>Tikslai</a:t>
            </a:r>
            <a:endParaRPr lang="en-GB" dirty="0"/>
          </a:p>
        </p:txBody>
      </p:sp>
      <p:sp>
        <p:nvSpPr>
          <p:cNvPr id="3" name="Content Placeholder 2"/>
          <p:cNvSpPr>
            <a:spLocks noGrp="1"/>
          </p:cNvSpPr>
          <p:nvPr>
            <p:ph idx="1"/>
          </p:nvPr>
        </p:nvSpPr>
        <p:spPr/>
        <p:txBody>
          <a:bodyPr>
            <a:normAutofit/>
          </a:bodyPr>
          <a:lstStyle/>
          <a:p>
            <a:pPr marL="0" indent="0">
              <a:buNone/>
            </a:pPr>
            <a:r>
              <a:rPr lang="lt-LT" dirty="0"/>
              <a:t>Praėję šį skyrių:</a:t>
            </a:r>
            <a:endParaRPr lang="en-GB" dirty="0"/>
          </a:p>
          <a:p>
            <a:pPr marL="0" indent="0">
              <a:buNone/>
            </a:pPr>
            <a:endParaRPr lang="en-GB" sz="1800" dirty="0"/>
          </a:p>
          <a:p>
            <a:pPr lvl="0"/>
            <a:r>
              <a:rPr lang="lt-LT" dirty="0"/>
              <a:t>suprasite, kaip nutraukti formalius santykius tarp mokinio ir mentoriaus</a:t>
            </a:r>
          </a:p>
          <a:p>
            <a:pPr lvl="0"/>
            <a:r>
              <a:rPr lang="lt-LT" dirty="0"/>
              <a:t>sužinosite tinkamus būdus nutraukti mentorystės santykius</a:t>
            </a:r>
          </a:p>
          <a:p>
            <a:pPr lvl="0"/>
            <a:r>
              <a:rPr lang="lt-LT" dirty="0"/>
              <a:t>sužinosite apie tinkamus būdus, kaip padėti mokiniams planuoti ateitį</a:t>
            </a:r>
            <a:endParaRPr lang="en-GB" dirty="0"/>
          </a:p>
        </p:txBody>
      </p:sp>
    </p:spTree>
    <p:extLst>
      <p:ext uri="{BB962C8B-B14F-4D97-AF65-F5344CB8AC3E}">
        <p14:creationId xmlns:p14="http://schemas.microsoft.com/office/powerpoint/2010/main" val="26311345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dirty="0"/>
              <a:t>Kada turėtų baigtis mentorystės santykiai?</a:t>
            </a:r>
            <a:endParaRPr lang="en-GB" dirty="0"/>
          </a:p>
        </p:txBody>
      </p:sp>
      <p:sp>
        <p:nvSpPr>
          <p:cNvPr id="3" name="Content Placeholder 2"/>
          <p:cNvSpPr>
            <a:spLocks noGrp="1"/>
          </p:cNvSpPr>
          <p:nvPr>
            <p:ph idx="1"/>
          </p:nvPr>
        </p:nvSpPr>
        <p:spPr>
          <a:xfrm>
            <a:off x="838200" y="1998483"/>
            <a:ext cx="10515600" cy="4178480"/>
          </a:xfrm>
        </p:spPr>
        <p:txBody>
          <a:bodyPr>
            <a:normAutofit fontScale="92500" lnSpcReduction="10000"/>
          </a:bodyPr>
          <a:lstStyle/>
          <a:p>
            <a:pPr marL="0" indent="0">
              <a:buNone/>
            </a:pPr>
            <a:r>
              <a:rPr lang="lt-LT" sz="2200" i="1" dirty="0"/>
              <a:t>Visada gerai nustatyti pabaigos datą nuo pat pradžių, bet kartais tai ne visada veikia.</a:t>
            </a:r>
          </a:p>
          <a:p>
            <a:pPr marL="0" indent="0">
              <a:buNone/>
            </a:pPr>
            <a:r>
              <a:rPr lang="lt-LT" sz="2200" i="1" dirty="0"/>
              <a:t>Kada turėtų baigtis mentorystė? Peržiūrėję šiuos teiginius, galite rasti atsakymą:</a:t>
            </a:r>
          </a:p>
          <a:p>
            <a:pPr marL="0" indent="0">
              <a:buNone/>
            </a:pPr>
            <a:endParaRPr lang="en-GB" sz="1500" i="1" dirty="0"/>
          </a:p>
          <a:p>
            <a:r>
              <a:rPr lang="lt-LT" sz="2200" dirty="0"/>
              <a:t>Mes nustatėme pabaigos datą!</a:t>
            </a:r>
          </a:p>
          <a:p>
            <a:r>
              <a:rPr lang="lt-LT" sz="2200" dirty="0"/>
              <a:t>Mūsų pokalbiai tapo vienodi ir nuspėjami.</a:t>
            </a:r>
          </a:p>
          <a:p>
            <a:r>
              <a:rPr lang="lt-LT" sz="2200" dirty="0"/>
              <a:t>Jaučiu, kad mokinys pasiekė savo užsibrėžtus tikslus.</a:t>
            </a:r>
          </a:p>
          <a:p>
            <a:r>
              <a:rPr lang="lt-LT" sz="2200" dirty="0"/>
              <a:t>Susitikę kalbame apie dalykus, nesusijusius su mentoryste.</a:t>
            </a:r>
          </a:p>
          <a:p>
            <a:r>
              <a:rPr lang="lt-LT" sz="2200" dirty="0"/>
              <a:t>Mes nebuvome susitikę kelias savaites ar net mėnesius.</a:t>
            </a:r>
          </a:p>
          <a:p>
            <a:r>
              <a:rPr lang="lt-LT" sz="2200" dirty="0"/>
              <a:t>Jo poreikiai pasikeitė nuo tada, kai prasidėjo šie santykiai, ir aš nesu pats tinkamiausias jam padėti</a:t>
            </a:r>
          </a:p>
          <a:p>
            <a:r>
              <a:rPr lang="lt-LT" sz="2200" dirty="0"/>
              <a:t>Nesu tikras, ar mano mokinys yra / aš esu įsipareigojęs šiems santykiams.</a:t>
            </a:r>
          </a:p>
          <a:p>
            <a:r>
              <a:rPr lang="lt-LT" sz="2200" dirty="0"/>
              <a:t>Mano prioritetai pasikeitė ir aš negaliu suteikti šiems santykiams to, ką turėčiau.</a:t>
            </a:r>
            <a:endParaRPr lang="en-GB" b="1" dirty="0"/>
          </a:p>
          <a:p>
            <a:pPr marL="0" indent="0">
              <a:buNone/>
            </a:pPr>
            <a:endParaRPr lang="en-GB" b="1" dirty="0"/>
          </a:p>
          <a:p>
            <a:pPr marL="0" indent="0">
              <a:buNone/>
            </a:pPr>
            <a:endParaRPr lang="en-GB" b="1" dirty="0"/>
          </a:p>
          <a:p>
            <a:endParaRPr lang="en-GB" dirty="0"/>
          </a:p>
        </p:txBody>
      </p:sp>
    </p:spTree>
    <p:extLst>
      <p:ext uri="{BB962C8B-B14F-4D97-AF65-F5344CB8AC3E}">
        <p14:creationId xmlns:p14="http://schemas.microsoft.com/office/powerpoint/2010/main" val="287810218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5334" y="1300765"/>
            <a:ext cx="10515600" cy="3961797"/>
          </a:xfrm>
        </p:spPr>
        <p:txBody>
          <a:bodyPr>
            <a:normAutofit fontScale="85000" lnSpcReduction="20000"/>
          </a:bodyPr>
          <a:lstStyle/>
          <a:p>
            <a:pPr marL="0" indent="0">
              <a:buNone/>
            </a:pPr>
            <a:r>
              <a:rPr lang="lt-LT" dirty="0"/>
              <a:t>Mentorystės programos pabaiga yra tokia pat svarbi kaip ir jos pradžia. Tai galimybė:</a:t>
            </a:r>
          </a:p>
          <a:p>
            <a:pPr marL="0" indent="0">
              <a:buNone/>
            </a:pPr>
            <a:endParaRPr lang="lt-LT" dirty="0"/>
          </a:p>
          <a:p>
            <a:r>
              <a:rPr lang="lt-LT" dirty="0"/>
              <a:t>pripažinti besimokančiųjų </a:t>
            </a:r>
            <a:r>
              <a:rPr lang="lt-LT" b="1" dirty="0"/>
              <a:t>pasiekimus</a:t>
            </a:r>
            <a:r>
              <a:rPr lang="lt-LT" dirty="0"/>
              <a:t>,</a:t>
            </a:r>
          </a:p>
          <a:p>
            <a:r>
              <a:rPr lang="lt-LT" b="1" dirty="0"/>
              <a:t>padėkoti jiems </a:t>
            </a:r>
            <a:r>
              <a:rPr lang="lt-LT" dirty="0"/>
              <a:t>už skirtą laiką ir pastangas,</a:t>
            </a:r>
          </a:p>
          <a:p>
            <a:r>
              <a:rPr lang="lt-LT" dirty="0"/>
              <a:t>g</a:t>
            </a:r>
            <a:r>
              <a:rPr lang="en-GB" dirty="0" err="1"/>
              <a:t>auti</a:t>
            </a:r>
            <a:r>
              <a:rPr lang="en-GB" dirty="0"/>
              <a:t> / </a:t>
            </a:r>
            <a:r>
              <a:rPr lang="en-GB" dirty="0" err="1"/>
              <a:t>pateikti</a:t>
            </a:r>
            <a:r>
              <a:rPr lang="en-GB" dirty="0"/>
              <a:t> </a:t>
            </a:r>
            <a:r>
              <a:rPr lang="en-GB" b="1" dirty="0" err="1"/>
              <a:t>atsiliepimus</a:t>
            </a:r>
            <a:r>
              <a:rPr lang="lt-LT" dirty="0"/>
              <a:t>,</a:t>
            </a:r>
          </a:p>
          <a:p>
            <a:r>
              <a:rPr lang="lt-LT" b="1" dirty="0"/>
              <a:t>d</a:t>
            </a:r>
            <a:r>
              <a:rPr lang="en-GB" b="1" dirty="0" err="1"/>
              <a:t>alintis</a:t>
            </a:r>
            <a:r>
              <a:rPr lang="en-GB" b="1" dirty="0"/>
              <a:t> </a:t>
            </a:r>
            <a:r>
              <a:rPr lang="en-GB" b="1" dirty="0" err="1"/>
              <a:t>tuo</a:t>
            </a:r>
            <a:r>
              <a:rPr lang="en-GB" b="1" dirty="0"/>
              <a:t>, </a:t>
            </a:r>
            <a:r>
              <a:rPr lang="en-GB" b="1" dirty="0" err="1"/>
              <a:t>ką</a:t>
            </a:r>
            <a:r>
              <a:rPr lang="en-GB" b="1" dirty="0"/>
              <a:t> </a:t>
            </a:r>
            <a:r>
              <a:rPr lang="en-GB" b="1" dirty="0" err="1"/>
              <a:t>išmokai</a:t>
            </a:r>
            <a:r>
              <a:rPr lang="en-GB" b="1" dirty="0"/>
              <a:t>,</a:t>
            </a:r>
            <a:endParaRPr lang="lt-LT" b="1" dirty="0"/>
          </a:p>
          <a:p>
            <a:r>
              <a:rPr lang="lt-LT" dirty="0"/>
              <a:t>padidinti jų </a:t>
            </a:r>
            <a:r>
              <a:rPr lang="lt-LT" b="1" dirty="0"/>
              <a:t>pasitikėjimą</a:t>
            </a:r>
            <a:r>
              <a:rPr lang="lt-LT" dirty="0"/>
              <a:t>!</a:t>
            </a:r>
          </a:p>
          <a:p>
            <a:r>
              <a:rPr lang="lt-LT" b="1" dirty="0"/>
              <a:t>p</a:t>
            </a:r>
            <a:r>
              <a:rPr lang="en-GB" b="1" dirty="0" err="1"/>
              <a:t>lanuoti</a:t>
            </a:r>
            <a:r>
              <a:rPr lang="en-GB" b="1" dirty="0"/>
              <a:t> </a:t>
            </a:r>
            <a:r>
              <a:rPr lang="en-GB" b="1" dirty="0" err="1"/>
              <a:t>tolesnius</a:t>
            </a:r>
            <a:r>
              <a:rPr lang="en-GB" b="1" dirty="0"/>
              <a:t> </a:t>
            </a:r>
            <a:r>
              <a:rPr lang="en-GB" b="1" dirty="0" err="1"/>
              <a:t>veiksmus</a:t>
            </a:r>
            <a:endParaRPr lang="en-GB" b="1" dirty="0"/>
          </a:p>
          <a:p>
            <a:r>
              <a:rPr lang="en-GB" b="1" dirty="0"/>
              <a:t>ŠV</a:t>
            </a:r>
            <a:r>
              <a:rPr lang="lt-LT" b="1" dirty="0"/>
              <a:t>Ę</a:t>
            </a:r>
            <a:r>
              <a:rPr lang="en-GB" b="1" dirty="0"/>
              <a:t>STI!</a:t>
            </a:r>
          </a:p>
          <a:p>
            <a:pPr marL="0" indent="0">
              <a:buNone/>
            </a:pPr>
            <a:endParaRPr lang="en-GB" dirty="0"/>
          </a:p>
          <a:p>
            <a:pPr marL="0" indent="0">
              <a:buNone/>
            </a:pPr>
            <a:endParaRPr lang="en-GB" dirty="0"/>
          </a:p>
          <a:p>
            <a:pPr marL="0" indent="0">
              <a:buNone/>
            </a:pPr>
            <a:endParaRPr lang="en-GB" dirty="0"/>
          </a:p>
          <a:p>
            <a:endParaRPr lang="en-GB" dirty="0"/>
          </a:p>
        </p:txBody>
      </p:sp>
    </p:spTree>
    <p:extLst>
      <p:ext uri="{BB962C8B-B14F-4D97-AF65-F5344CB8AC3E}">
        <p14:creationId xmlns:p14="http://schemas.microsoft.com/office/powerpoint/2010/main" val="4151320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CBBBB24-6A0B-478E-92CA-F539DCCEB4FF}"/>
              </a:ext>
            </a:extLst>
          </p:cNvPr>
          <p:cNvSpPr>
            <a:spLocks noGrp="1"/>
          </p:cNvSpPr>
          <p:nvPr>
            <p:ph type="title"/>
          </p:nvPr>
        </p:nvSpPr>
        <p:spPr/>
        <p:txBody>
          <a:bodyPr/>
          <a:lstStyle/>
          <a:p>
            <a:r>
              <a:rPr lang="lt-LT" dirty="0"/>
              <a:t>Proceso planavimas </a:t>
            </a:r>
            <a:r>
              <a:rPr lang="en-GB" dirty="0"/>
              <a:t>– </a:t>
            </a:r>
            <a:r>
              <a:rPr lang="lt-LT" dirty="0"/>
              <a:t>Pirmas susitikimas</a:t>
            </a:r>
            <a:endParaRPr lang="en-GB" dirty="0"/>
          </a:p>
        </p:txBody>
      </p:sp>
      <p:sp>
        <p:nvSpPr>
          <p:cNvPr id="3" name="Označba mesta vsebine 2">
            <a:extLst>
              <a:ext uri="{FF2B5EF4-FFF2-40B4-BE49-F238E27FC236}">
                <a16:creationId xmlns:a16="http://schemas.microsoft.com/office/drawing/2014/main" id="{E45C127F-501E-4EEB-9CF5-B080DC4F2F8A}"/>
              </a:ext>
            </a:extLst>
          </p:cNvPr>
          <p:cNvSpPr>
            <a:spLocks noGrp="1"/>
          </p:cNvSpPr>
          <p:nvPr>
            <p:ph idx="1"/>
          </p:nvPr>
        </p:nvSpPr>
        <p:spPr/>
        <p:txBody>
          <a:bodyPr/>
          <a:lstStyle/>
          <a:p>
            <a:pPr marL="0" indent="0">
              <a:buNone/>
            </a:pPr>
            <a:endParaRPr lang="en-GB" dirty="0"/>
          </a:p>
          <a:p>
            <a:pPr marL="0" indent="0">
              <a:buNone/>
            </a:pPr>
            <a:r>
              <a:rPr lang="lt-LT" dirty="0"/>
              <a:t>Jums paskyrė mokinį. Kas dabar?</a:t>
            </a:r>
          </a:p>
          <a:p>
            <a:pPr marL="0" indent="0">
              <a:buNone/>
            </a:pPr>
            <a:endParaRPr lang="lt-LT" dirty="0"/>
          </a:p>
          <a:p>
            <a:pPr marL="0" indent="0">
              <a:buNone/>
            </a:pPr>
            <a:r>
              <a:rPr lang="lt-LT" dirty="0"/>
              <a:t>Susitarkite dėl pirmojo susitikimo ir pasiruoškite.</a:t>
            </a:r>
            <a:endParaRPr lang="en-GB" dirty="0"/>
          </a:p>
          <a:p>
            <a:pPr marL="0" indent="0">
              <a:buNone/>
            </a:pPr>
            <a:r>
              <a:rPr lang="en-GB" dirty="0"/>
              <a:t>…</a:t>
            </a:r>
          </a:p>
          <a:p>
            <a:pPr marL="0" indent="0">
              <a:buNone/>
            </a:pPr>
            <a:endParaRPr lang="en-GB" dirty="0"/>
          </a:p>
        </p:txBody>
      </p:sp>
    </p:spTree>
    <p:extLst>
      <p:ext uri="{BB962C8B-B14F-4D97-AF65-F5344CB8AC3E}">
        <p14:creationId xmlns:p14="http://schemas.microsoft.com/office/powerpoint/2010/main" val="24030348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0780"/>
            <a:ext cx="10515600" cy="5706183"/>
          </a:xfrm>
        </p:spPr>
        <p:txBody>
          <a:bodyPr>
            <a:normAutofit/>
          </a:bodyPr>
          <a:lstStyle/>
          <a:p>
            <a:pPr marL="0" indent="0">
              <a:buNone/>
            </a:pPr>
            <a:r>
              <a:rPr lang="en-GB" sz="3200" b="1" dirty="0" err="1">
                <a:solidFill>
                  <a:srgbClr val="76B4A6"/>
                </a:solidFill>
              </a:rPr>
              <a:t>Bendravimas</a:t>
            </a:r>
            <a:r>
              <a:rPr lang="en-GB" sz="3200" b="1" dirty="0">
                <a:solidFill>
                  <a:srgbClr val="76B4A6"/>
                </a:solidFill>
              </a:rPr>
              <a:t> </a:t>
            </a:r>
            <a:r>
              <a:rPr lang="en-GB" sz="3200" b="1" dirty="0" err="1">
                <a:solidFill>
                  <a:srgbClr val="76B4A6"/>
                </a:solidFill>
              </a:rPr>
              <a:t>yra</a:t>
            </a:r>
            <a:r>
              <a:rPr lang="en-GB" sz="3200" b="1" dirty="0">
                <a:solidFill>
                  <a:srgbClr val="76B4A6"/>
                </a:solidFill>
              </a:rPr>
              <a:t> </a:t>
            </a:r>
            <a:r>
              <a:rPr lang="en-GB" sz="3200" b="1" dirty="0" err="1">
                <a:solidFill>
                  <a:srgbClr val="76B4A6"/>
                </a:solidFill>
              </a:rPr>
              <a:t>svarbus</a:t>
            </a:r>
            <a:r>
              <a:rPr lang="en-GB" sz="3200" b="1" dirty="0">
                <a:solidFill>
                  <a:srgbClr val="76B4A6"/>
                </a:solidFill>
              </a:rPr>
              <a:t>!</a:t>
            </a:r>
            <a:endParaRPr lang="lt-LT" sz="3200" b="1" dirty="0">
              <a:solidFill>
                <a:srgbClr val="76B4A6"/>
              </a:solidFill>
            </a:endParaRPr>
          </a:p>
          <a:p>
            <a:pPr marL="0" indent="0">
              <a:buNone/>
            </a:pPr>
            <a:endParaRPr lang="en-GB" sz="2400" dirty="0"/>
          </a:p>
          <a:p>
            <a:pPr marL="0" indent="0" algn="ctr">
              <a:spcAft>
                <a:spcPts val="600"/>
              </a:spcAft>
              <a:buNone/>
              <a:defRPr/>
            </a:pPr>
            <a:r>
              <a:rPr lang="lt-LT" sz="2400" i="1" dirty="0"/>
              <a:t>Kaip nutraukti mentorystės santykius? Kai kuriems šis procesas gali būti sunkus, ypač jei sprendimą priėmė tik vienas asmuo, todėl kalba ir ketinimai yra svarbūs.</a:t>
            </a:r>
          </a:p>
          <a:p>
            <a:pPr marL="0" indent="0" algn="ctr">
              <a:spcAft>
                <a:spcPts val="600"/>
              </a:spcAft>
              <a:buNone/>
              <a:defRPr/>
            </a:pPr>
            <a:endParaRPr lang="en-GB" sz="2400" i="1" dirty="0"/>
          </a:p>
          <a:p>
            <a:pPr marL="0" indent="0" algn="ctr">
              <a:spcAft>
                <a:spcPts val="600"/>
              </a:spcAft>
              <a:buNone/>
              <a:defRPr/>
            </a:pPr>
            <a:r>
              <a:rPr lang="lt-LT" sz="2400" b="1" dirty="0"/>
              <a:t>Sąžiningumas</a:t>
            </a:r>
          </a:p>
          <a:p>
            <a:pPr marL="0" indent="0" algn="ctr">
              <a:spcAft>
                <a:spcPts val="600"/>
              </a:spcAft>
              <a:buNone/>
              <a:defRPr/>
            </a:pPr>
            <a:r>
              <a:rPr lang="lt-LT" sz="2400" b="1" dirty="0"/>
              <a:t>Bendravimas</a:t>
            </a:r>
          </a:p>
          <a:p>
            <a:pPr marL="0" indent="0" algn="ctr">
              <a:spcAft>
                <a:spcPts val="600"/>
              </a:spcAft>
              <a:buNone/>
              <a:defRPr/>
            </a:pPr>
            <a:r>
              <a:rPr lang="lt-LT" sz="2400" b="1" dirty="0"/>
              <a:t>  Pozityvumas</a:t>
            </a:r>
          </a:p>
          <a:p>
            <a:pPr marL="0" indent="0" algn="ctr">
              <a:spcAft>
                <a:spcPts val="600"/>
              </a:spcAft>
              <a:buNone/>
              <a:defRPr/>
            </a:pPr>
            <a:r>
              <a:rPr lang="lt-LT" sz="2400" b="1" dirty="0"/>
              <a:t>Erdvės suteikimas</a:t>
            </a:r>
            <a:endParaRPr lang="en-GB" sz="2400" b="1" dirty="0"/>
          </a:p>
        </p:txBody>
      </p:sp>
    </p:spTree>
    <p:extLst>
      <p:ext uri="{BB962C8B-B14F-4D97-AF65-F5344CB8AC3E}">
        <p14:creationId xmlns:p14="http://schemas.microsoft.com/office/powerpoint/2010/main" val="18266744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5401" y="560385"/>
            <a:ext cx="10515600" cy="535060"/>
          </a:xfrm>
        </p:spPr>
        <p:txBody>
          <a:bodyPr>
            <a:normAutofit fontScale="77500" lnSpcReduction="20000"/>
          </a:bodyPr>
          <a:lstStyle/>
          <a:p>
            <a:pPr marL="539750" indent="0">
              <a:buNone/>
            </a:pPr>
            <a:r>
              <a:rPr lang="lt-LT" sz="4300" b="1" dirty="0">
                <a:solidFill>
                  <a:srgbClr val="76B4A6"/>
                </a:solidFill>
              </a:rPr>
              <a:t>Vaidmenų žaidimas: mentorystės santykių nutraukimas</a:t>
            </a:r>
            <a:endParaRPr lang="en-GB" sz="4300" b="1" dirty="0">
              <a:solidFill>
                <a:srgbClr val="76B4A6"/>
              </a:solidFill>
            </a:endParaRPr>
          </a:p>
        </p:txBody>
      </p:sp>
      <p:sp>
        <p:nvSpPr>
          <p:cNvPr id="7" name="Content Placeholder 2"/>
          <p:cNvSpPr txBox="1">
            <a:spLocks/>
          </p:cNvSpPr>
          <p:nvPr/>
        </p:nvSpPr>
        <p:spPr>
          <a:xfrm>
            <a:off x="1335023" y="1612668"/>
            <a:ext cx="10285705" cy="492142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800"/>
              </a:spcBef>
              <a:buClr>
                <a:srgbClr val="76B4A6"/>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800"/>
              </a:spcBef>
              <a:buClr>
                <a:srgbClr val="76B4A6"/>
              </a:buClr>
              <a:buSzPct val="7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Clr>
                <a:srgbClr val="76B4A6"/>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1200"/>
              </a:spcAft>
              <a:buFont typeface="Arial" panose="020B0604020202020204" pitchFamily="34" charset="0"/>
              <a:buNone/>
            </a:pPr>
            <a:r>
              <a:rPr lang="lt-LT" altLang="en-US" dirty="0"/>
              <a:t>Darbas su užduoties lapu </a:t>
            </a:r>
            <a:r>
              <a:rPr lang="lt-LT" altLang="en-US" b="1" dirty="0"/>
              <a:t>Nr. 10. Mentorystės santykių nutraukimas</a:t>
            </a:r>
          </a:p>
          <a:p>
            <a:pPr marL="514350" indent="-514350">
              <a:spcBef>
                <a:spcPts val="4000"/>
              </a:spcBef>
              <a:spcAft>
                <a:spcPts val="1200"/>
              </a:spcAft>
              <a:buFont typeface="+mj-lt"/>
              <a:buAutoNum type="alphaLcParenR"/>
            </a:pPr>
            <a:r>
              <a:rPr lang="lt-LT" altLang="en-US" i="1" u="sng" dirty="0"/>
              <a:t>Individualiai</a:t>
            </a:r>
            <a:r>
              <a:rPr lang="lt-LT" altLang="en-US" i="1" dirty="0"/>
              <a:t> </a:t>
            </a:r>
            <a:r>
              <a:rPr lang="lt-LT" altLang="en-US" dirty="0"/>
              <a:t>s</a:t>
            </a:r>
            <a:r>
              <a:rPr lang="en-GB" altLang="en-US" dirty="0" err="1"/>
              <a:t>usipažinkite</a:t>
            </a:r>
            <a:r>
              <a:rPr lang="en-GB" altLang="en-US" dirty="0"/>
              <a:t> </a:t>
            </a:r>
            <a:r>
              <a:rPr lang="en-GB" altLang="en-US" dirty="0" err="1"/>
              <a:t>su</a:t>
            </a:r>
            <a:r>
              <a:rPr lang="en-GB" altLang="en-US" dirty="0"/>
              <a:t> </a:t>
            </a:r>
            <a:r>
              <a:rPr lang="en-GB" altLang="en-US" dirty="0" err="1"/>
              <a:t>aprašytu</a:t>
            </a:r>
            <a:r>
              <a:rPr lang="en-GB" altLang="en-US" dirty="0"/>
              <a:t> </a:t>
            </a:r>
            <a:r>
              <a:rPr lang="en-GB" altLang="en-US" b="1" dirty="0" err="1"/>
              <a:t>scenarijumi</a:t>
            </a:r>
            <a:endParaRPr lang="lt-LT" altLang="en-US" b="1" dirty="0"/>
          </a:p>
          <a:p>
            <a:pPr marL="514350" indent="-514350">
              <a:spcBef>
                <a:spcPts val="4000"/>
              </a:spcBef>
              <a:spcAft>
                <a:spcPts val="1200"/>
              </a:spcAft>
              <a:buFont typeface="+mj-lt"/>
              <a:buAutoNum type="alphaLcParenR"/>
            </a:pPr>
            <a:r>
              <a:rPr lang="lt-LT" altLang="en-US" i="1" u="sng" dirty="0"/>
              <a:t>Dirbkite poromis</a:t>
            </a:r>
            <a:r>
              <a:rPr lang="lt-LT" altLang="en-US" dirty="0"/>
              <a:t> ir vadovaukitės instrukcijomis, kad atliktumėte </a:t>
            </a:r>
            <a:r>
              <a:rPr lang="lt-LT" altLang="en-US" b="1" dirty="0"/>
              <a:t>vaidmenų žaidimą </a:t>
            </a:r>
            <a:r>
              <a:rPr lang="lt-LT" altLang="en-US" dirty="0"/>
              <a:t>(15–20 minučių)</a:t>
            </a:r>
          </a:p>
          <a:p>
            <a:pPr marL="514350" indent="-514350">
              <a:spcBef>
                <a:spcPts val="4000"/>
              </a:spcBef>
              <a:spcAft>
                <a:spcPts val="1200"/>
              </a:spcAft>
              <a:buFont typeface="+mj-lt"/>
              <a:buAutoNum type="alphaLcParenR"/>
            </a:pPr>
            <a:r>
              <a:rPr lang="en-GB" altLang="en-US" i="1" u="sng" dirty="0" err="1"/>
              <a:t>Atskirai</a:t>
            </a:r>
            <a:r>
              <a:rPr lang="en-GB" altLang="en-US" i="1" u="sng" dirty="0"/>
              <a:t> </a:t>
            </a:r>
            <a:r>
              <a:rPr lang="en-GB" altLang="en-US" dirty="0" err="1"/>
              <a:t>užpildykite</a:t>
            </a:r>
            <a:r>
              <a:rPr lang="en-GB" altLang="en-US" dirty="0"/>
              <a:t> </a:t>
            </a:r>
            <a:r>
              <a:rPr lang="lt-LT" altLang="en-US" b="1" dirty="0"/>
              <a:t>refleksiją</a:t>
            </a:r>
            <a:endParaRPr lang="en-GB" altLang="en-US" b="1" dirty="0"/>
          </a:p>
        </p:txBody>
      </p:sp>
      <p:pic>
        <p:nvPicPr>
          <p:cNvPr id="8" name="Picture 7" descr="Y:\Apricot\A. ACTIVE PROJECTS\Icons - for training materials\communication.png"/>
          <p:cNvPicPr/>
          <p:nvPr/>
        </p:nvPicPr>
        <p:blipFill>
          <a:blip r:embed="rId3" cstate="print">
            <a:duotone>
              <a:prstClr val="black"/>
              <a:srgbClr val="EBBC30">
                <a:tint val="45000"/>
                <a:satMod val="400000"/>
              </a:srgbClr>
            </a:duotone>
            <a:extLst>
              <a:ext uri="{BEBA8EAE-BF5A-486C-A8C5-ECC9F3942E4B}">
                <a14:imgProps xmlns:a14="http://schemas.microsoft.com/office/drawing/2010/main">
                  <a14:imgLayer r:embed="rId4">
                    <a14:imgEffect>
                      <a14:sharpenSoften amount="100000"/>
                    </a14:imgEffect>
                    <a14:imgEffect>
                      <a14:colorTemperature colorTemp="47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385673" y="560385"/>
            <a:ext cx="719455" cy="719455"/>
          </a:xfrm>
          <a:prstGeom prst="rect">
            <a:avLst/>
          </a:prstGeom>
          <a:noFill/>
          <a:ln>
            <a:noFill/>
          </a:ln>
        </p:spPr>
      </p:pic>
    </p:spTree>
    <p:extLst>
      <p:ext uri="{BB962C8B-B14F-4D97-AF65-F5344CB8AC3E}">
        <p14:creationId xmlns:p14="http://schemas.microsoft.com/office/powerpoint/2010/main" val="29926993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t>Paskutinio</a:t>
            </a:r>
            <a:r>
              <a:rPr lang="en-GB" dirty="0"/>
              <a:t> </a:t>
            </a:r>
            <a:r>
              <a:rPr lang="en-GB" dirty="0" err="1"/>
              <a:t>susitikimo</a:t>
            </a:r>
            <a:r>
              <a:rPr lang="en-GB" dirty="0"/>
              <a:t> </a:t>
            </a:r>
            <a:r>
              <a:rPr lang="en-GB" dirty="0" err="1"/>
              <a:t>planavimas</a:t>
            </a:r>
            <a:endParaRPr lang="en-GB" dirty="0"/>
          </a:p>
        </p:txBody>
      </p:sp>
      <p:sp>
        <p:nvSpPr>
          <p:cNvPr id="3" name="Content Placeholder 2"/>
          <p:cNvSpPr>
            <a:spLocks noGrp="1"/>
          </p:cNvSpPr>
          <p:nvPr>
            <p:ph idx="1"/>
          </p:nvPr>
        </p:nvSpPr>
        <p:spPr/>
        <p:txBody>
          <a:bodyPr>
            <a:normAutofit/>
          </a:bodyPr>
          <a:lstStyle/>
          <a:p>
            <a:pPr marL="0" indent="0">
              <a:buNone/>
            </a:pPr>
            <a:r>
              <a:rPr lang="en-GB" dirty="0" err="1"/>
              <a:t>Paskutinis</a:t>
            </a:r>
            <a:r>
              <a:rPr lang="en-GB" dirty="0"/>
              <a:t> </a:t>
            </a:r>
            <a:r>
              <a:rPr lang="en-GB" dirty="0" err="1"/>
              <a:t>susitikimas</a:t>
            </a:r>
            <a:r>
              <a:rPr lang="en-GB" dirty="0"/>
              <a:t> </a:t>
            </a:r>
            <a:r>
              <a:rPr lang="en-GB" dirty="0" err="1"/>
              <a:t>gali</a:t>
            </a:r>
            <a:r>
              <a:rPr lang="en-GB" dirty="0"/>
              <a:t> </a:t>
            </a:r>
            <a:r>
              <a:rPr lang="en-GB" dirty="0" err="1"/>
              <a:t>būti</a:t>
            </a:r>
            <a:r>
              <a:rPr lang="en-GB" dirty="0"/>
              <a:t> </a:t>
            </a:r>
            <a:r>
              <a:rPr lang="en-GB" dirty="0" err="1"/>
              <a:t>toks</a:t>
            </a:r>
            <a:r>
              <a:rPr lang="en-GB" dirty="0"/>
              <a:t> pat </a:t>
            </a:r>
            <a:r>
              <a:rPr lang="en-GB" dirty="0" err="1"/>
              <a:t>svarbus</a:t>
            </a:r>
            <a:r>
              <a:rPr lang="en-GB" dirty="0"/>
              <a:t> </a:t>
            </a:r>
            <a:r>
              <a:rPr lang="en-GB" dirty="0" err="1"/>
              <a:t>kaip</a:t>
            </a:r>
            <a:r>
              <a:rPr lang="en-GB" dirty="0"/>
              <a:t> </a:t>
            </a:r>
            <a:r>
              <a:rPr lang="en-GB" dirty="0" err="1"/>
              <a:t>ir</a:t>
            </a:r>
            <a:r>
              <a:rPr lang="en-GB" dirty="0"/>
              <a:t> </a:t>
            </a:r>
            <a:r>
              <a:rPr lang="en-GB" dirty="0" err="1"/>
              <a:t>pirmasis</a:t>
            </a:r>
            <a:r>
              <a:rPr lang="en-GB" dirty="0"/>
              <a:t>!</a:t>
            </a:r>
            <a:endParaRPr lang="lt-LT" dirty="0"/>
          </a:p>
          <a:p>
            <a:pPr marL="0" indent="0">
              <a:buNone/>
            </a:pPr>
            <a:endParaRPr lang="en-GB" sz="1200" dirty="0"/>
          </a:p>
          <a:p>
            <a:pPr marL="0" indent="0">
              <a:buNone/>
            </a:pPr>
            <a:r>
              <a:rPr lang="lt-LT" dirty="0"/>
              <a:t>Per jį galite:</a:t>
            </a:r>
          </a:p>
          <a:p>
            <a:r>
              <a:rPr lang="lt-LT" b="1" dirty="0"/>
              <a:t>Apmąstyti</a:t>
            </a:r>
            <a:r>
              <a:rPr lang="lt-LT" dirty="0"/>
              <a:t> tai, kas buvo pasiekta</a:t>
            </a:r>
          </a:p>
          <a:p>
            <a:r>
              <a:rPr lang="lt-LT" dirty="0"/>
              <a:t>Gauti </a:t>
            </a:r>
            <a:r>
              <a:rPr lang="lt-LT" b="1" dirty="0"/>
              <a:t>atsiliepimų</a:t>
            </a:r>
          </a:p>
          <a:p>
            <a:r>
              <a:rPr lang="lt-LT" dirty="0"/>
              <a:t>Sudaryti ateities </a:t>
            </a:r>
            <a:r>
              <a:rPr lang="lt-LT" b="1" dirty="0"/>
              <a:t>planą</a:t>
            </a:r>
          </a:p>
          <a:p>
            <a:r>
              <a:rPr lang="lt-LT" b="1" dirty="0"/>
              <a:t>Padėkoti</a:t>
            </a:r>
          </a:p>
          <a:p>
            <a:r>
              <a:rPr lang="lt-LT" b="1" dirty="0"/>
              <a:t>Nustatyti </a:t>
            </a:r>
            <a:r>
              <a:rPr lang="lt-LT" dirty="0"/>
              <a:t>santykių </a:t>
            </a:r>
            <a:r>
              <a:rPr lang="lt-LT" b="1" dirty="0"/>
              <a:t>pagrindus</a:t>
            </a:r>
          </a:p>
          <a:p>
            <a:endParaRPr lang="en-GB" dirty="0"/>
          </a:p>
          <a:p>
            <a:endParaRPr lang="en-GB" dirty="0"/>
          </a:p>
        </p:txBody>
      </p:sp>
    </p:spTree>
    <p:extLst>
      <p:ext uri="{BB962C8B-B14F-4D97-AF65-F5344CB8AC3E}">
        <p14:creationId xmlns:p14="http://schemas.microsoft.com/office/powerpoint/2010/main" val="22112828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0780"/>
            <a:ext cx="10515600" cy="5706183"/>
          </a:xfrm>
        </p:spPr>
        <p:txBody>
          <a:bodyPr>
            <a:normAutofit/>
          </a:bodyPr>
          <a:lstStyle/>
          <a:p>
            <a:pPr marL="0" indent="0">
              <a:buNone/>
            </a:pPr>
            <a:r>
              <a:rPr lang="lt-LT" sz="3200" b="1" dirty="0">
                <a:solidFill>
                  <a:srgbClr val="76B4A6"/>
                </a:solidFill>
              </a:rPr>
              <a:t>Keletas klausimų, kuriuos reikia apmąstyti:</a:t>
            </a:r>
          </a:p>
          <a:p>
            <a:pPr marL="0" indent="0">
              <a:buNone/>
            </a:pPr>
            <a:endParaRPr lang="en-GB" sz="1800" dirty="0"/>
          </a:p>
          <a:p>
            <a:r>
              <a:rPr lang="nb-NO" sz="2000" dirty="0"/>
              <a:t>Ar buvo pasiekti mentorystės plane numatyti </a:t>
            </a:r>
            <a:r>
              <a:rPr lang="nb-NO" sz="2000" b="1" dirty="0"/>
              <a:t>tikslai</a:t>
            </a:r>
            <a:r>
              <a:rPr lang="nb-NO" sz="2000" dirty="0"/>
              <a:t>?</a:t>
            </a:r>
            <a:endParaRPr lang="en-GB" sz="2000" dirty="0"/>
          </a:p>
          <a:p>
            <a:r>
              <a:rPr lang="lt-LT" sz="2000" dirty="0"/>
              <a:t>Kas prisidėjo prie profesinės mentorystės </a:t>
            </a:r>
            <a:r>
              <a:rPr lang="lt-LT" sz="2000" b="1" dirty="0"/>
              <a:t>sėkmės</a:t>
            </a:r>
            <a:r>
              <a:rPr lang="lt-LT" sz="2000" dirty="0"/>
              <a:t>?</a:t>
            </a:r>
            <a:endParaRPr lang="en-GB" sz="2000" dirty="0"/>
          </a:p>
          <a:p>
            <a:r>
              <a:rPr lang="lt-LT" sz="2000" dirty="0"/>
              <a:t>Su kokiomis </a:t>
            </a:r>
            <a:r>
              <a:rPr lang="lt-LT" sz="2000" b="1" dirty="0"/>
              <a:t>kliūtimis</a:t>
            </a:r>
            <a:r>
              <a:rPr lang="lt-LT" sz="2000" dirty="0"/>
              <a:t> susidūrė mentorius ir mokinys, kokia taktika padėjo jas įveikti?</a:t>
            </a:r>
            <a:endParaRPr lang="en-GB" sz="2000" dirty="0"/>
          </a:p>
          <a:p>
            <a:r>
              <a:rPr lang="lt-LT" sz="2000" dirty="0"/>
              <a:t>Jei mentorius arba mokinys galėtų atsukti laiką atgal ir pradėti mentorystės santykius iš naujo, </a:t>
            </a:r>
            <a:r>
              <a:rPr lang="lt-LT" sz="2000" i="1" dirty="0"/>
              <a:t>ką</a:t>
            </a:r>
            <a:r>
              <a:rPr lang="lt-LT" sz="2000" dirty="0"/>
              <a:t> </a:t>
            </a:r>
            <a:r>
              <a:rPr lang="lt-LT" sz="2000" i="1" dirty="0"/>
              <a:t>jie darytų kitaip?</a:t>
            </a:r>
          </a:p>
          <a:p>
            <a:endParaRPr lang="en-GB" sz="2000" dirty="0"/>
          </a:p>
          <a:p>
            <a:pPr marL="0" indent="0">
              <a:buNone/>
            </a:pPr>
            <a:r>
              <a:rPr lang="en-GB" sz="2000" dirty="0"/>
              <a:t>Kaip </a:t>
            </a:r>
            <a:r>
              <a:rPr lang="en-GB" sz="2000" dirty="0" err="1"/>
              <a:t>santykiai</a:t>
            </a:r>
            <a:r>
              <a:rPr lang="en-GB" sz="2000" dirty="0"/>
              <a:t> </a:t>
            </a:r>
            <a:r>
              <a:rPr lang="en-GB" sz="2000" dirty="0" err="1"/>
              <a:t>tęsis</a:t>
            </a:r>
            <a:r>
              <a:rPr lang="en-GB" sz="2000" dirty="0"/>
              <a:t>?</a:t>
            </a:r>
            <a:endParaRPr lang="en-GB" sz="2000" b="1" dirty="0">
              <a:solidFill>
                <a:srgbClr val="76B4A6"/>
              </a:solidFill>
            </a:endParaRPr>
          </a:p>
          <a:p>
            <a:r>
              <a:rPr lang="lt-LT" sz="2000" dirty="0"/>
              <a:t>Ar santykiai tęsis neformaliu būdu? Jei abu nusprendžiate tęsti santykius, labai svarbu, kad pakalbėtumėte apie savo ateities lūkesčius ir nustatytumėte pageidaujamus </a:t>
            </a:r>
            <a:r>
              <a:rPr lang="lt-LT" sz="2000" b="1" dirty="0"/>
              <a:t>bendravimo metodus </a:t>
            </a:r>
            <a:r>
              <a:rPr lang="lt-LT" sz="2000" dirty="0"/>
              <a:t>bei </a:t>
            </a:r>
            <a:r>
              <a:rPr lang="lt-LT" sz="2000" b="1" dirty="0"/>
              <a:t>laiką</a:t>
            </a:r>
            <a:r>
              <a:rPr lang="lt-LT" sz="2000" dirty="0"/>
              <a:t>. </a:t>
            </a:r>
            <a:endParaRPr lang="en-GB" altLang="en-US" dirty="0"/>
          </a:p>
        </p:txBody>
      </p:sp>
      <p:sp>
        <p:nvSpPr>
          <p:cNvPr id="5" name="Content Placeholder 2"/>
          <p:cNvSpPr txBox="1">
            <a:spLocks/>
          </p:cNvSpPr>
          <p:nvPr/>
        </p:nvSpPr>
        <p:spPr>
          <a:xfrm>
            <a:off x="953147" y="1172780"/>
            <a:ext cx="10285705" cy="525425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800"/>
              </a:spcBef>
              <a:buClr>
                <a:srgbClr val="76B4A6"/>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800"/>
              </a:spcBef>
              <a:buClr>
                <a:srgbClr val="76B4A6"/>
              </a:buClr>
              <a:buSzPct val="7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Clr>
                <a:srgbClr val="76B4A6"/>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altLang="en-US" dirty="0"/>
          </a:p>
        </p:txBody>
      </p:sp>
    </p:spTree>
    <p:extLst>
      <p:ext uri="{BB962C8B-B14F-4D97-AF65-F5344CB8AC3E}">
        <p14:creationId xmlns:p14="http://schemas.microsoft.com/office/powerpoint/2010/main" val="30817350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1990" y="489634"/>
            <a:ext cx="10515600" cy="5706183"/>
          </a:xfrm>
        </p:spPr>
        <p:txBody>
          <a:bodyPr>
            <a:normAutofit/>
          </a:bodyPr>
          <a:lstStyle/>
          <a:p>
            <a:pPr marL="0" indent="0">
              <a:buNone/>
            </a:pPr>
            <a:r>
              <a:rPr lang="pt-BR" sz="3200" b="1" dirty="0">
                <a:solidFill>
                  <a:srgbClr val="76B4A6"/>
                </a:solidFill>
              </a:rPr>
              <a:t>Kaip atrodo sėkmingas </a:t>
            </a:r>
            <a:r>
              <a:rPr lang="lt-LT" sz="3200" b="1" dirty="0">
                <a:solidFill>
                  <a:srgbClr val="76B4A6"/>
                </a:solidFill>
              </a:rPr>
              <a:t>paskutinis</a:t>
            </a:r>
            <a:r>
              <a:rPr lang="pt-BR" sz="3200" b="1" dirty="0">
                <a:solidFill>
                  <a:srgbClr val="76B4A6"/>
                </a:solidFill>
              </a:rPr>
              <a:t> susitikimas?</a:t>
            </a:r>
            <a:endParaRPr lang="lt-LT" sz="3200" b="1" dirty="0">
              <a:solidFill>
                <a:srgbClr val="76B4A6"/>
              </a:solidFill>
            </a:endParaRPr>
          </a:p>
          <a:p>
            <a:pPr marL="0" indent="0">
              <a:buNone/>
            </a:pPr>
            <a:endParaRPr lang="en-GB" dirty="0">
              <a:solidFill>
                <a:srgbClr val="76B4A6"/>
              </a:solidFill>
            </a:endParaRPr>
          </a:p>
          <a:p>
            <a:pPr marL="0" indent="0">
              <a:buNone/>
            </a:pPr>
            <a:r>
              <a:rPr lang="lt-LT" sz="2400" i="1" u="sng" dirty="0"/>
              <a:t>Darbas individualiai </a:t>
            </a:r>
            <a:r>
              <a:rPr lang="lt-LT" sz="2400" dirty="0"/>
              <a:t>su užduočių lapu </a:t>
            </a:r>
            <a:r>
              <a:rPr lang="lt-LT" sz="2400" b="1" dirty="0"/>
              <a:t>Nr. 11. Paskutinio susitikimo planavimas…</a:t>
            </a:r>
            <a:endParaRPr lang="en-GB" sz="2400" b="1" dirty="0"/>
          </a:p>
          <a:p>
            <a:pPr marL="0" indent="0">
              <a:spcAft>
                <a:spcPts val="1200"/>
              </a:spcAft>
              <a:buNone/>
            </a:pPr>
            <a:endParaRPr lang="en-GB" altLang="en-US" sz="2400" b="1" i="1" dirty="0"/>
          </a:p>
          <a:p>
            <a:pPr>
              <a:spcAft>
                <a:spcPts val="1200"/>
              </a:spcAft>
            </a:pPr>
            <a:r>
              <a:rPr lang="lt-LT" altLang="en-US" sz="2400" dirty="0"/>
              <a:t>Perskaitykite ir užpildykite </a:t>
            </a:r>
            <a:r>
              <a:rPr lang="lt-LT" altLang="en-US" sz="2400" b="1" dirty="0"/>
              <a:t>A dalį: pasisemkite idėjų!</a:t>
            </a:r>
          </a:p>
          <a:p>
            <a:pPr>
              <a:spcAft>
                <a:spcPts val="1200"/>
              </a:spcAft>
            </a:pPr>
            <a:r>
              <a:rPr lang="lt-LT" altLang="en-US" sz="2400" dirty="0"/>
              <a:t>Perskaitykite ir užpildykite </a:t>
            </a:r>
            <a:r>
              <a:rPr lang="lt-LT" altLang="en-US" sz="2400" b="1" dirty="0"/>
              <a:t>B dalį: suplanuokite paskutinį susitikimą!</a:t>
            </a:r>
            <a:endParaRPr lang="en-GB" altLang="en-US" b="1" dirty="0"/>
          </a:p>
        </p:txBody>
      </p:sp>
      <p:pic>
        <p:nvPicPr>
          <p:cNvPr id="5" name="Picture 4"/>
          <p:cNvPicPr/>
          <p:nvPr/>
        </p:nvPicPr>
        <p:blipFill>
          <a:blip r:embed="rId2" cstate="print">
            <a:duotone>
              <a:prstClr val="black"/>
              <a:schemeClr val="accent4">
                <a:tint val="45000"/>
                <a:satMod val="400000"/>
              </a:schemeClr>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413953" y="360378"/>
            <a:ext cx="719455" cy="719455"/>
          </a:xfrm>
          <a:prstGeom prst="rect">
            <a:avLst/>
          </a:prstGeom>
        </p:spPr>
      </p:pic>
    </p:spTree>
    <p:extLst>
      <p:ext uri="{BB962C8B-B14F-4D97-AF65-F5344CB8AC3E}">
        <p14:creationId xmlns:p14="http://schemas.microsoft.com/office/powerpoint/2010/main" val="844877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2E78A63-3F57-4525-B59B-9A2E033098A5}"/>
              </a:ext>
            </a:extLst>
          </p:cNvPr>
          <p:cNvSpPr>
            <a:spLocks noGrp="1"/>
          </p:cNvSpPr>
          <p:nvPr>
            <p:ph type="title"/>
          </p:nvPr>
        </p:nvSpPr>
        <p:spPr/>
        <p:txBody>
          <a:bodyPr/>
          <a:lstStyle/>
          <a:p>
            <a:r>
              <a:rPr lang="en-GB" dirty="0" err="1"/>
              <a:t>Pasiruošimas</a:t>
            </a:r>
            <a:r>
              <a:rPr lang="en-GB" dirty="0"/>
              <a:t> </a:t>
            </a:r>
            <a:r>
              <a:rPr lang="en-GB" dirty="0" err="1"/>
              <a:t>susitikimui</a:t>
            </a:r>
            <a:endParaRPr lang="en-GB" dirty="0"/>
          </a:p>
        </p:txBody>
      </p:sp>
      <p:sp>
        <p:nvSpPr>
          <p:cNvPr id="3" name="Označba mesta vsebine 2">
            <a:extLst>
              <a:ext uri="{FF2B5EF4-FFF2-40B4-BE49-F238E27FC236}">
                <a16:creationId xmlns:a16="http://schemas.microsoft.com/office/drawing/2014/main" id="{75B2995C-978B-4252-9B1E-0F69D65227E5}"/>
              </a:ext>
            </a:extLst>
          </p:cNvPr>
          <p:cNvSpPr>
            <a:spLocks noGrp="1"/>
          </p:cNvSpPr>
          <p:nvPr>
            <p:ph idx="1"/>
          </p:nvPr>
        </p:nvSpPr>
        <p:spPr/>
        <p:txBody>
          <a:bodyPr>
            <a:normAutofit/>
          </a:bodyPr>
          <a:lstStyle/>
          <a:p>
            <a:r>
              <a:rPr lang="lt-LT" dirty="0"/>
              <a:t>Norėdami gerai pasiruošti pirmajam susitikimui, galbūt norėsite pagalvoti apie toliau nurodytas temas.</a:t>
            </a:r>
            <a:endParaRPr lang="en-GB" dirty="0"/>
          </a:p>
          <a:p>
            <a:pPr lvl="1"/>
            <a:r>
              <a:rPr lang="lt-LT" dirty="0"/>
              <a:t>Kai kurie jūsų asmeniniai duomenys</a:t>
            </a:r>
          </a:p>
          <a:p>
            <a:pPr lvl="1"/>
            <a:r>
              <a:rPr lang="lt-LT" dirty="0"/>
              <a:t>Jūsų patirtis (profesinė ir privati)</a:t>
            </a:r>
          </a:p>
          <a:p>
            <a:pPr lvl="1"/>
            <a:r>
              <a:rPr lang="lt-LT" dirty="0"/>
              <a:t>Jūsų, kaip mentoriaus, lūkesčiai</a:t>
            </a:r>
          </a:p>
          <a:p>
            <a:pPr lvl="1"/>
            <a:r>
              <a:rPr lang="lt-LT" dirty="0"/>
              <a:t>Ką galite pasiūlyti kaip mentorius?</a:t>
            </a:r>
          </a:p>
          <a:p>
            <a:pPr lvl="1"/>
            <a:endParaRPr lang="en-GB" dirty="0"/>
          </a:p>
          <a:p>
            <a:r>
              <a:rPr lang="lt-LT" dirty="0"/>
              <a:t>Paprašykite mokinio padaryti tą patį ir </a:t>
            </a:r>
            <a:r>
              <a:rPr lang="lt-LT" dirty="0">
                <a:solidFill>
                  <a:srgbClr val="76B4A6"/>
                </a:solidFill>
              </a:rPr>
              <a:t>iš anksto </a:t>
            </a:r>
            <a:r>
              <a:rPr lang="lt-LT" dirty="0"/>
              <a:t>atsiųsti jums susitikimo darbotvarkę.</a:t>
            </a:r>
            <a:endParaRPr lang="en-GB" dirty="0"/>
          </a:p>
          <a:p>
            <a:pPr marL="0" indent="0">
              <a:buNone/>
            </a:pPr>
            <a:endParaRPr lang="en-GB" dirty="0"/>
          </a:p>
        </p:txBody>
      </p:sp>
    </p:spTree>
    <p:extLst>
      <p:ext uri="{BB962C8B-B14F-4D97-AF65-F5344CB8AC3E}">
        <p14:creationId xmlns:p14="http://schemas.microsoft.com/office/powerpoint/2010/main" val="2631319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0287DF1-BBD2-45B7-AA68-81C9D2EFBB4B}"/>
              </a:ext>
            </a:extLst>
          </p:cNvPr>
          <p:cNvSpPr>
            <a:spLocks noGrp="1"/>
          </p:cNvSpPr>
          <p:nvPr>
            <p:ph type="title"/>
          </p:nvPr>
        </p:nvSpPr>
        <p:spPr/>
        <p:txBody>
          <a:bodyPr/>
          <a:lstStyle/>
          <a:p>
            <a:r>
              <a:rPr lang="en-GB" dirty="0" err="1"/>
              <a:t>Pirmasis</a:t>
            </a:r>
            <a:r>
              <a:rPr lang="en-GB" dirty="0"/>
              <a:t> </a:t>
            </a:r>
            <a:r>
              <a:rPr lang="en-GB" dirty="0" err="1"/>
              <a:t>susitikimas</a:t>
            </a:r>
            <a:r>
              <a:rPr lang="en-GB" dirty="0"/>
              <a:t>: </a:t>
            </a:r>
            <a:r>
              <a:rPr lang="en-GB" dirty="0" err="1"/>
              <a:t>kaip</a:t>
            </a:r>
            <a:r>
              <a:rPr lang="en-GB" dirty="0"/>
              <a:t> </a:t>
            </a:r>
            <a:r>
              <a:rPr lang="en-GB" dirty="0" err="1"/>
              <a:t>jį</a:t>
            </a:r>
            <a:r>
              <a:rPr lang="en-GB" dirty="0"/>
              <a:t> </a:t>
            </a:r>
            <a:r>
              <a:rPr lang="en-GB" dirty="0" err="1"/>
              <a:t>surengti</a:t>
            </a:r>
            <a:r>
              <a:rPr lang="en-GB" dirty="0"/>
              <a:t>?</a:t>
            </a:r>
          </a:p>
        </p:txBody>
      </p:sp>
      <p:sp>
        <p:nvSpPr>
          <p:cNvPr id="3" name="Označba mesta vsebine 2">
            <a:extLst>
              <a:ext uri="{FF2B5EF4-FFF2-40B4-BE49-F238E27FC236}">
                <a16:creationId xmlns:a16="http://schemas.microsoft.com/office/drawing/2014/main" id="{CA10C253-ED6E-4F51-9471-5A31452DBA66}"/>
              </a:ext>
            </a:extLst>
          </p:cNvPr>
          <p:cNvSpPr>
            <a:spLocks noGrp="1"/>
          </p:cNvSpPr>
          <p:nvPr>
            <p:ph idx="1"/>
          </p:nvPr>
        </p:nvSpPr>
        <p:spPr/>
        <p:txBody>
          <a:bodyPr/>
          <a:lstStyle/>
          <a:p>
            <a:pPr marL="0" indent="0">
              <a:buNone/>
            </a:pPr>
            <a:r>
              <a:rPr lang="lt-LT" dirty="0"/>
              <a:t>Pirmasis mentorystės programos susitikimas yra labai svarbus. Jūs ir jūsų mokinys pažinsite vienas kitą ir pradėsite kurti santykius bei pasitikėjimą vienas kitu.</a:t>
            </a:r>
          </a:p>
          <a:p>
            <a:pPr marL="0" indent="0">
              <a:buNone/>
            </a:pPr>
            <a:endParaRPr lang="en-GB" dirty="0"/>
          </a:p>
          <a:p>
            <a:pPr marL="0" indent="0">
              <a:buNone/>
            </a:pPr>
            <a:r>
              <a:rPr lang="en-GB" dirty="0" err="1"/>
              <a:t>Pirmojo</a:t>
            </a:r>
            <a:r>
              <a:rPr lang="en-GB" dirty="0"/>
              <a:t> </a:t>
            </a:r>
            <a:r>
              <a:rPr lang="en-GB" dirty="0" err="1"/>
              <a:t>susitikimo</a:t>
            </a:r>
            <a:r>
              <a:rPr lang="en-GB" dirty="0"/>
              <a:t> </a:t>
            </a:r>
            <a:r>
              <a:rPr lang="en-GB" dirty="0" err="1"/>
              <a:t>tikslai</a:t>
            </a:r>
            <a:r>
              <a:rPr lang="en-GB" dirty="0"/>
              <a:t>:</a:t>
            </a:r>
            <a:endParaRPr lang="lt-LT" dirty="0"/>
          </a:p>
          <a:p>
            <a:r>
              <a:rPr lang="lt-LT" dirty="0"/>
              <a:t>pažinti vienas kitą,</a:t>
            </a:r>
          </a:p>
          <a:p>
            <a:r>
              <a:rPr lang="lt-LT" dirty="0"/>
              <a:t>numatyti lūkesčius,</a:t>
            </a:r>
          </a:p>
          <a:p>
            <a:r>
              <a:rPr lang="lt-LT" dirty="0"/>
              <a:t>paruošti mentorystės sutartį.</a:t>
            </a:r>
            <a:endParaRPr lang="en-GB" dirty="0"/>
          </a:p>
        </p:txBody>
      </p:sp>
    </p:spTree>
    <p:extLst>
      <p:ext uri="{BB962C8B-B14F-4D97-AF65-F5344CB8AC3E}">
        <p14:creationId xmlns:p14="http://schemas.microsoft.com/office/powerpoint/2010/main" val="15328363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1249DC489402A4D8F27DABAA262D17F" ma:contentTypeVersion="13" ma:contentTypeDescription="Create a new document." ma:contentTypeScope="" ma:versionID="a0a2d0ef5aed2ffeb83114473c6a323a">
  <xsd:schema xmlns:xsd="http://www.w3.org/2001/XMLSchema" xmlns:xs="http://www.w3.org/2001/XMLSchema" xmlns:p="http://schemas.microsoft.com/office/2006/metadata/properties" xmlns:ns2="04f6bfc0-91f6-443b-9627-a0df4bc1cd3b" xmlns:ns3="b7e05763-608e-45a2-a44a-cc63c180932d" targetNamespace="http://schemas.microsoft.com/office/2006/metadata/properties" ma:root="true" ma:fieldsID="941659a4ba351746890b56ca18c58308" ns2:_="" ns3:_="">
    <xsd:import namespace="04f6bfc0-91f6-443b-9627-a0df4bc1cd3b"/>
    <xsd:import namespace="b7e05763-608e-45a2-a44a-cc63c180932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f6bfc0-91f6-443b-9627-a0df4bc1cd3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7e05763-608e-45a2-a44a-cc63c180932d"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11BE78-9D71-422F-ABB0-45ADCDD01953}">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b7e05763-608e-45a2-a44a-cc63c180932d"/>
    <ds:schemaRef ds:uri="http://purl.org/dc/elements/1.1/"/>
    <ds:schemaRef ds:uri="http://schemas.microsoft.com/office/2006/metadata/properties"/>
    <ds:schemaRef ds:uri="04f6bfc0-91f6-443b-9627-a0df4bc1cd3b"/>
    <ds:schemaRef ds:uri="http://www.w3.org/XML/1998/namespace"/>
  </ds:schemaRefs>
</ds:datastoreItem>
</file>

<file path=customXml/itemProps2.xml><?xml version="1.0" encoding="utf-8"?>
<ds:datastoreItem xmlns:ds="http://schemas.openxmlformats.org/officeDocument/2006/customXml" ds:itemID="{C3735AF5-712D-462A-B81C-0940A34C3F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f6bfc0-91f6-443b-9627-a0df4bc1cd3b"/>
    <ds:schemaRef ds:uri="b7e05763-608e-45a2-a44a-cc63c180932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3E98D8-8B6D-446E-B87E-63520E40BD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6197</TotalTime>
  <Words>3687</Words>
  <Application>Microsoft Office PowerPoint</Application>
  <PresentationFormat>Widescreen</PresentationFormat>
  <Paragraphs>489</Paragraphs>
  <Slides>74</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74</vt:i4>
      </vt:variant>
    </vt:vector>
  </HeadingPairs>
  <TitlesOfParts>
    <vt:vector size="82" baseType="lpstr">
      <vt:lpstr>Arial</vt:lpstr>
      <vt:lpstr>Arial Unicode MS</vt:lpstr>
      <vt:lpstr>Calibri</vt:lpstr>
      <vt:lpstr>Calibri Light</vt:lpstr>
      <vt:lpstr>Courier New</vt:lpstr>
      <vt:lpstr>Times New Roman</vt:lpstr>
      <vt:lpstr>Wingdings</vt:lpstr>
      <vt:lpstr>Office Theme</vt:lpstr>
      <vt:lpstr>Modulis Nr. 3: Mentorystės programos vykdymas</vt:lpstr>
      <vt:lpstr>PowerPoint Presentation</vt:lpstr>
      <vt:lpstr>Įvadas</vt:lpstr>
      <vt:lpstr>PowerPoint Presentation</vt:lpstr>
      <vt:lpstr>1 skyrius: Proceso planavimas ir susitarimas dėl programos </vt:lpstr>
      <vt:lpstr>Tikslai</vt:lpstr>
      <vt:lpstr>Proceso planavimas – Pirmas susitikimas</vt:lpstr>
      <vt:lpstr>Pasiruošimas susitikimui</vt:lpstr>
      <vt:lpstr>Pirmasis susitikimas: kaip jį surengti?</vt:lpstr>
      <vt:lpstr>Idėjos „Ledams pralaužti“</vt:lpstr>
      <vt:lpstr>Mentorystės sutartis</vt:lpstr>
      <vt:lpstr>Mentorystės sutartis– turinys – I dalis</vt:lpstr>
      <vt:lpstr>Mentorystės sutartis– turinys – II dalis</vt:lpstr>
      <vt:lpstr>2 skyrius: Kaip surengti į karjerą orientuotą mentorystės sesiją</vt:lpstr>
      <vt:lpstr>Tikslai</vt:lpstr>
      <vt:lpstr>Kaip padaryti mentorystės sesiją produktyvią? </vt:lpstr>
      <vt:lpstr> Susitikimo sesijos struktūra</vt:lpstr>
      <vt:lpstr>Prieš sesiją</vt:lpstr>
      <vt:lpstr>Sesijos metu</vt:lpstr>
      <vt:lpstr>Kokias temas turėtumėte aptarti per susitikimus?</vt:lpstr>
      <vt:lpstr>GROW modelis</vt:lpstr>
      <vt:lpstr>GROW modelis</vt:lpstr>
      <vt:lpstr>TIKSLAS</vt:lpstr>
      <vt:lpstr>DABARTINĖ SITUACIJA</vt:lpstr>
      <vt:lpstr>GALIMYBĖS</vt:lpstr>
      <vt:lpstr>VEIKSMŲ PLANAS</vt:lpstr>
      <vt:lpstr>Po sesijos</vt:lpstr>
      <vt:lpstr>Užduotis: Vaidmenų žaidimas</vt:lpstr>
      <vt:lpstr>3 skyrius: Veiksmų plano (-ų) rengimas ir tikslų nustatymas</vt:lpstr>
      <vt:lpstr>Tikslai</vt:lpstr>
      <vt:lpstr>Tikslų nustatymas</vt:lpstr>
      <vt:lpstr>SMART metodas</vt:lpstr>
      <vt:lpstr>SMART metodas</vt:lpstr>
      <vt:lpstr>SPECIFIC (KONKRETUS)</vt:lpstr>
      <vt:lpstr>MEASURABLE (PAMATUOJAMAS)</vt:lpstr>
      <vt:lpstr>ACHIEVABLE (ĮGYVENDINAMAS)</vt:lpstr>
      <vt:lpstr>RELEVANT (PRASMINGAS)</vt:lpstr>
      <vt:lpstr>TIME-BOUND (APIBRĖŽTAS LAIKE)</vt:lpstr>
      <vt:lpstr>Ūžduotis: Nustatykite SMART tikslus</vt:lpstr>
      <vt:lpstr> Veiksmų planas</vt:lpstr>
      <vt:lpstr>Kaip parengti veiksmų planą?</vt:lpstr>
      <vt:lpstr>Užduotis: Paruoškite veiksmų planą</vt:lpstr>
      <vt:lpstr>4 skyrius: Parama mokiniams: ryšio palaikymas</vt:lpstr>
      <vt:lpstr>Tikslai</vt:lpstr>
      <vt:lpstr>Struktūra, organizuotumas ir komunikacija</vt:lpstr>
      <vt:lpstr>PowerPoint Presentation</vt:lpstr>
      <vt:lpstr>PowerPoint Presentation</vt:lpstr>
      <vt:lpstr>PowerPoint Presentation</vt:lpstr>
      <vt:lpstr>Programos ir ištekliai</vt:lpstr>
      <vt:lpstr>PowerPoint Presentation</vt:lpstr>
      <vt:lpstr>Planuoklio sudarymas</vt:lpstr>
      <vt:lpstr>PowerPoint Presentation</vt:lpstr>
      <vt:lpstr>PowerPoint Presentation</vt:lpstr>
      <vt:lpstr>PowerPoint Presentation</vt:lpstr>
      <vt:lpstr>5 skyrius: Pažangos užtikrinimas</vt:lpstr>
      <vt:lpstr>Tikslai</vt:lpstr>
      <vt:lpstr>Pasiruošimas: problemų numatymas</vt:lpstr>
      <vt:lpstr>PowerPoint Presentation</vt:lpstr>
      <vt:lpstr>Mentorystės vertinimas</vt:lpstr>
      <vt:lpstr>PowerPoint Presentation</vt:lpstr>
      <vt:lpstr>Vertinimo formos</vt:lpstr>
      <vt:lpstr>PowerPoint Presentation</vt:lpstr>
      <vt:lpstr>PowerPoint Presentation</vt:lpstr>
      <vt:lpstr>PowerPoint Presentation</vt:lpstr>
      <vt:lpstr>PowerPoint Presentation</vt:lpstr>
      <vt:lpstr>6 skyrius: Mentorystės santykių nutraukimas ir ateities planavimas</vt:lpstr>
      <vt:lpstr>Tikslai</vt:lpstr>
      <vt:lpstr>Kada turėtų baigtis mentorystės santykiai?</vt:lpstr>
      <vt:lpstr>PowerPoint Presentation</vt:lpstr>
      <vt:lpstr>PowerPoint Presentation</vt:lpstr>
      <vt:lpstr>PowerPoint Presentation</vt:lpstr>
      <vt:lpstr>Paskutinio susitikimo planavimas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Jackie Rawling</dc:creator>
  <cp:lastModifiedBy>admin</cp:lastModifiedBy>
  <cp:revision>425</cp:revision>
  <dcterms:created xsi:type="dcterms:W3CDTF">2021-10-04T08:12:02Z</dcterms:created>
  <dcterms:modified xsi:type="dcterms:W3CDTF">2022-08-28T11:04:17Z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0x01010071249DC489402A4D8F27DABAA262D17F</vt:lpwstr>
  </property>
</Properties>
</file>