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284" r:id="rId3"/>
    <p:sldId id="313" r:id="rId4"/>
    <p:sldId id="314" r:id="rId5"/>
    <p:sldId id="315" r:id="rId6"/>
    <p:sldId id="297" r:id="rId7"/>
    <p:sldId id="302" r:id="rId8"/>
    <p:sldId id="300" r:id="rId9"/>
    <p:sldId id="289" r:id="rId10"/>
    <p:sldId id="309" r:id="rId11"/>
    <p:sldId id="310" r:id="rId12"/>
    <p:sldId id="296" r:id="rId13"/>
    <p:sldId id="303" r:id="rId14"/>
    <p:sldId id="316" r:id="rId15"/>
    <p:sldId id="31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B4A6"/>
    <a:srgbClr val="2F5597"/>
    <a:srgbClr val="FF9999"/>
    <a:srgbClr val="EBBC30"/>
    <a:srgbClr val="000000"/>
    <a:srgbClr val="76B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80" autoAdjust="0"/>
    <p:restoredTop sz="94329" autoAdjust="0"/>
  </p:normalViewPr>
  <p:slideViewPr>
    <p:cSldViewPr snapToGrid="0">
      <p:cViewPr varScale="1">
        <p:scale>
          <a:sx n="67" d="100"/>
          <a:sy n="67" d="100"/>
        </p:scale>
        <p:origin x="58" y="346"/>
      </p:cViewPr>
      <p:guideLst/>
    </p:cSldViewPr>
  </p:slideViewPr>
  <p:outlineViewPr>
    <p:cViewPr>
      <p:scale>
        <a:sx n="33" d="100"/>
        <a:sy n="33" d="100"/>
      </p:scale>
      <p:origin x="0" y="-508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862037-DFA5-407B-86CF-2D868B854D10}" type="datetimeFigureOut">
              <a:rPr lang="en-GB" smtClean="0"/>
              <a:t>08/08/2022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AB3B96-1AB8-40C6-A843-7BD4CDA6E9EC}" type="slidenum">
              <a:rPr lang="en-GB" smtClean="0"/>
              <a:t>‹#›</a:t>
            </a:fld>
            <a:endParaRPr lang="en-GB"/>
          </a:p>
        </p:txBody>
      </p:sp>
    </p:spTree>
    <p:extLst>
      <p:ext uri="{BB962C8B-B14F-4D97-AF65-F5344CB8AC3E}">
        <p14:creationId xmlns:p14="http://schemas.microsoft.com/office/powerpoint/2010/main" val="793005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122363"/>
            <a:ext cx="12192000" cy="2387600"/>
          </a:xfrm>
        </p:spPr>
        <p:txBody>
          <a:bodyPr anchor="b"/>
          <a:lstStyle>
            <a:lvl1pPr marL="0" indent="0" algn="ctr">
              <a:defRPr sz="6000"/>
            </a:lvl1pPr>
          </a:lstStyle>
          <a:p>
            <a:r>
              <a:rPr lang="en-US" dirty="0"/>
              <a:t>Click to edit Master title style</a:t>
            </a:r>
            <a:endParaRPr lang="en-GB" dirty="0"/>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77458" r="421"/>
          <a:stretch/>
        </p:blipFill>
        <p:spPr>
          <a:xfrm>
            <a:off x="0" y="4825497"/>
            <a:ext cx="12192000" cy="2032503"/>
          </a:xfrm>
          <a:prstGeom prst="rect">
            <a:avLst/>
          </a:prstGeom>
        </p:spPr>
      </p:pic>
      <p:pic>
        <p:nvPicPr>
          <p:cNvPr id="5" name="Picture 4"/>
          <p:cNvPicPr>
            <a:picLocks noChangeAspect="1"/>
          </p:cNvPicPr>
          <p:nvPr userDrawn="1"/>
        </p:nvPicPr>
        <p:blipFill rotWithShape="1">
          <a:blip r:embed="rId3" cstate="print">
            <a:extLst>
              <a:ext uri="{28A0092B-C50C-407E-A947-70E740481C1C}">
                <a14:useLocalDpi xmlns:a14="http://schemas.microsoft.com/office/drawing/2010/main" val="0"/>
              </a:ext>
            </a:extLst>
          </a:blip>
          <a:srcRect t="4286"/>
          <a:stretch/>
        </p:blipFill>
        <p:spPr>
          <a:xfrm>
            <a:off x="0" y="0"/>
            <a:ext cx="922867" cy="643470"/>
          </a:xfrm>
          <a:prstGeom prst="rect">
            <a:avLst/>
          </a:prstGeom>
        </p:spPr>
      </p:pic>
      <p:pic>
        <p:nvPicPr>
          <p:cNvPr id="6" name="Picture 5"/>
          <p:cNvPicPr>
            <a:picLocks noChangeAspect="1"/>
          </p:cNvPicPr>
          <p:nvPr userDrawn="1"/>
        </p:nvPicPr>
        <p:blipFill rotWithShape="1">
          <a:blip r:embed="rId4"/>
          <a:srcRect l="26506" t="12375" r="2415" b="11573"/>
          <a:stretch/>
        </p:blipFill>
        <p:spPr>
          <a:xfrm>
            <a:off x="10110305" y="0"/>
            <a:ext cx="2081695" cy="491067"/>
          </a:xfrm>
          <a:prstGeom prst="rect">
            <a:avLst/>
          </a:prstGeom>
        </p:spPr>
      </p:pic>
    </p:spTree>
    <p:extLst>
      <p:ext uri="{BB962C8B-B14F-4D97-AF65-F5344CB8AC3E}">
        <p14:creationId xmlns:p14="http://schemas.microsoft.com/office/powerpoint/2010/main" val="1888849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0" name="Picture 9"/>
          <p:cNvPicPr>
            <a:picLocks noChangeAspect="1"/>
          </p:cNvPicPr>
          <p:nvPr userDrawn="1"/>
        </p:nvPicPr>
        <p:blipFill>
          <a:blip r:embed="rId5"/>
          <a:stretch>
            <a:fillRect/>
          </a:stretch>
        </p:blipFill>
        <p:spPr>
          <a:xfrm>
            <a:off x="7192708" y="6439531"/>
            <a:ext cx="416065" cy="360000"/>
          </a:xfrm>
          <a:prstGeom prst="rect">
            <a:avLst/>
          </a:prstGeom>
        </p:spPr>
      </p:pic>
      <p:pic>
        <p:nvPicPr>
          <p:cNvPr id="11" name="Picture 10"/>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2"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4" name="Picture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5" name="Picture 14"/>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39434170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0" name="Picture 9"/>
          <p:cNvPicPr>
            <a:picLocks noChangeAspect="1"/>
          </p:cNvPicPr>
          <p:nvPr userDrawn="1"/>
        </p:nvPicPr>
        <p:blipFill>
          <a:blip r:embed="rId5"/>
          <a:stretch>
            <a:fillRect/>
          </a:stretch>
        </p:blipFill>
        <p:spPr>
          <a:xfrm>
            <a:off x="7192708" y="6439531"/>
            <a:ext cx="416065" cy="360000"/>
          </a:xfrm>
          <a:prstGeom prst="rect">
            <a:avLst/>
          </a:prstGeom>
        </p:spPr>
      </p:pic>
      <p:pic>
        <p:nvPicPr>
          <p:cNvPr id="11" name="Picture 10"/>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2"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4" name="Picture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5" name="Picture 14"/>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359606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7" name="Picture 6"/>
          <p:cNvPicPr>
            <a:picLocks noChangeAspect="1"/>
          </p:cNvPicPr>
          <p:nvPr userDrawn="1"/>
        </p:nvPicPr>
        <p:blipFill>
          <a:blip r:embed="rId5"/>
          <a:stretch>
            <a:fillRect/>
          </a:stretch>
        </p:blipFill>
        <p:spPr>
          <a:xfrm>
            <a:off x="7192708" y="6439531"/>
            <a:ext cx="416065" cy="360000"/>
          </a:xfrm>
          <a:prstGeom prst="rect">
            <a:avLst/>
          </a:prstGeom>
        </p:spPr>
      </p:pic>
      <p:pic>
        <p:nvPicPr>
          <p:cNvPr id="8" name="Picture 7"/>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9"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1" name="Picture 1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2" name="Picture 11"/>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4151784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1709738"/>
            <a:ext cx="121920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0" y="4589463"/>
            <a:ext cx="121920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7" name="Picture 6"/>
          <p:cNvPicPr>
            <a:picLocks noChangeAspect="1"/>
          </p:cNvPicPr>
          <p:nvPr userDrawn="1"/>
        </p:nvPicPr>
        <p:blipFill>
          <a:blip r:embed="rId5"/>
          <a:stretch>
            <a:fillRect/>
          </a:stretch>
        </p:blipFill>
        <p:spPr>
          <a:xfrm>
            <a:off x="7192708" y="6439531"/>
            <a:ext cx="416065" cy="360000"/>
          </a:xfrm>
          <a:prstGeom prst="rect">
            <a:avLst/>
          </a:prstGeom>
        </p:spPr>
      </p:pic>
      <p:pic>
        <p:nvPicPr>
          <p:cNvPr id="8" name="Picture 7"/>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9"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1" name="Picture 1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2" name="Picture 11"/>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2905977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88A56403-E3BF-4EE1-BAB7-054A13A4E299}" type="slidenum">
              <a:rPr lang="en-GB" smtClean="0"/>
              <a:t>‹#›</a:t>
            </a:fld>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1" name="Picture 10"/>
          <p:cNvPicPr>
            <a:picLocks noChangeAspect="1"/>
          </p:cNvPicPr>
          <p:nvPr userDrawn="1"/>
        </p:nvPicPr>
        <p:blipFill>
          <a:blip r:embed="rId5"/>
          <a:stretch>
            <a:fillRect/>
          </a:stretch>
        </p:blipFill>
        <p:spPr>
          <a:xfrm>
            <a:off x="7192708" y="6439531"/>
            <a:ext cx="416065" cy="360000"/>
          </a:xfrm>
          <a:prstGeom prst="rect">
            <a:avLst/>
          </a:prstGeom>
        </p:spPr>
      </p:pic>
      <p:pic>
        <p:nvPicPr>
          <p:cNvPr id="12" name="Picture 11"/>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3"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5" name="Picture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6" name="Picture 15"/>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3550324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GB"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3" name="Picture 12"/>
          <p:cNvPicPr>
            <a:picLocks noChangeAspect="1"/>
          </p:cNvPicPr>
          <p:nvPr userDrawn="1"/>
        </p:nvPicPr>
        <p:blipFill>
          <a:blip r:embed="rId5"/>
          <a:stretch>
            <a:fillRect/>
          </a:stretch>
        </p:blipFill>
        <p:spPr>
          <a:xfrm>
            <a:off x="7192708" y="6439531"/>
            <a:ext cx="416065" cy="360000"/>
          </a:xfrm>
          <a:prstGeom prst="rect">
            <a:avLst/>
          </a:prstGeom>
        </p:spPr>
      </p:pic>
      <p:pic>
        <p:nvPicPr>
          <p:cNvPr id="14" name="Picture 13"/>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5"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7" name="Picture 1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8" name="Picture 17"/>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
        <p:nvSpPr>
          <p:cNvPr id="19" name="Title 1"/>
          <p:cNvSpPr>
            <a:spLocks noGrp="1"/>
          </p:cNvSpPr>
          <p:nvPr>
            <p:ph type="title"/>
          </p:nvPr>
        </p:nvSpPr>
        <p:spPr>
          <a:xfrm>
            <a:off x="-1" y="745066"/>
            <a:ext cx="12191999" cy="945621"/>
          </a:xfrm>
        </p:spPr>
        <p:txBody>
          <a:bodyPr/>
          <a:lstStyle/>
          <a:p>
            <a:r>
              <a:rPr lang="en-US"/>
              <a:t>Click to edit Master title style</a:t>
            </a:r>
            <a:endParaRPr lang="en-GB"/>
          </a:p>
        </p:txBody>
      </p:sp>
    </p:spTree>
    <p:extLst>
      <p:ext uri="{BB962C8B-B14F-4D97-AF65-F5344CB8AC3E}">
        <p14:creationId xmlns:p14="http://schemas.microsoft.com/office/powerpoint/2010/main" val="350080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9" name="Picture 8"/>
          <p:cNvPicPr>
            <a:picLocks noChangeAspect="1"/>
          </p:cNvPicPr>
          <p:nvPr userDrawn="1"/>
        </p:nvPicPr>
        <p:blipFill>
          <a:blip r:embed="rId5"/>
          <a:stretch>
            <a:fillRect/>
          </a:stretch>
        </p:blipFill>
        <p:spPr>
          <a:xfrm>
            <a:off x="7192708" y="6439531"/>
            <a:ext cx="416065" cy="360000"/>
          </a:xfrm>
          <a:prstGeom prst="rect">
            <a:avLst/>
          </a:prstGeom>
        </p:spPr>
      </p:pic>
      <p:pic>
        <p:nvPicPr>
          <p:cNvPr id="10" name="Picture 9"/>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1"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3" name="Picture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4" name="Picture 13"/>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3661630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B0C17453-0E7F-4953-AFD1-8F84A2ABB98C}" type="datetimeFigureOut">
              <a:rPr lang="en-GB" smtClean="0"/>
              <a:t>08/08/2022</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88A56403-E3BF-4EE1-BAB7-054A13A4E299}" type="slidenum">
              <a:rPr lang="en-GB" smtClean="0"/>
              <a:t>‹#›</a:t>
            </a:fld>
            <a:endParaRPr lang="en-GB"/>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8" name="Picture 7"/>
          <p:cNvPicPr>
            <a:picLocks noChangeAspect="1"/>
          </p:cNvPicPr>
          <p:nvPr userDrawn="1"/>
        </p:nvPicPr>
        <p:blipFill>
          <a:blip r:embed="rId5"/>
          <a:stretch>
            <a:fillRect/>
          </a:stretch>
        </p:blipFill>
        <p:spPr>
          <a:xfrm>
            <a:off x="7192708" y="6439531"/>
            <a:ext cx="416065" cy="360000"/>
          </a:xfrm>
          <a:prstGeom prst="rect">
            <a:avLst/>
          </a:prstGeom>
        </p:spPr>
      </p:pic>
      <p:pic>
        <p:nvPicPr>
          <p:cNvPr id="9" name="Picture 8"/>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0"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2" name="Picture 1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3" name="Picture 12"/>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434932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1" name="Picture 10"/>
          <p:cNvPicPr>
            <a:picLocks noChangeAspect="1"/>
          </p:cNvPicPr>
          <p:nvPr userDrawn="1"/>
        </p:nvPicPr>
        <p:blipFill>
          <a:blip r:embed="rId5"/>
          <a:stretch>
            <a:fillRect/>
          </a:stretch>
        </p:blipFill>
        <p:spPr>
          <a:xfrm>
            <a:off x="7192708" y="6439531"/>
            <a:ext cx="416065" cy="360000"/>
          </a:xfrm>
          <a:prstGeom prst="rect">
            <a:avLst/>
          </a:prstGeom>
        </p:spPr>
      </p:pic>
      <p:pic>
        <p:nvPicPr>
          <p:cNvPr id="12" name="Picture 11"/>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3"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5" name="Picture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6" name="Picture 15"/>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303655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1" name="Picture 10"/>
          <p:cNvPicPr>
            <a:picLocks noChangeAspect="1"/>
          </p:cNvPicPr>
          <p:nvPr userDrawn="1"/>
        </p:nvPicPr>
        <p:blipFill>
          <a:blip r:embed="rId5"/>
          <a:stretch>
            <a:fillRect/>
          </a:stretch>
        </p:blipFill>
        <p:spPr>
          <a:xfrm>
            <a:off x="7192708" y="6439531"/>
            <a:ext cx="416065" cy="360000"/>
          </a:xfrm>
          <a:prstGeom prst="rect">
            <a:avLst/>
          </a:prstGeom>
        </p:spPr>
      </p:pic>
      <p:pic>
        <p:nvPicPr>
          <p:cNvPr id="12" name="Picture 11"/>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3"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5" name="Picture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6" name="Picture 15"/>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731618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 y="745066"/>
            <a:ext cx="12191999" cy="945621"/>
          </a:xfrm>
          <a:prstGeom prst="rect">
            <a:avLst/>
          </a:prstGeom>
          <a:solidFill>
            <a:srgbClr val="76B4A6"/>
          </a:solidFill>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739943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719138" indent="0" algn="l" defTabSz="914400" rtl="0" eaLnBrk="1" latinLnBrk="0" hangingPunct="1">
        <a:lnSpc>
          <a:spcPct val="9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00000"/>
        </a:lnSpc>
        <a:spcBef>
          <a:spcPts val="800"/>
        </a:spcBef>
        <a:buClr>
          <a:srgbClr val="76B4A6"/>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800"/>
        </a:spcBef>
        <a:buClr>
          <a:srgbClr val="76B4A6"/>
        </a:buClr>
        <a:buSzPct val="7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Clr>
          <a:srgbClr val="76B4A6"/>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a:bodyPr>
          <a:lstStyle/>
          <a:p>
            <a:pPr marL="712788"/>
            <a:r>
              <a:rPr lang="en-GB" dirty="0"/>
              <a:t>Modul</a:t>
            </a:r>
            <a:r>
              <a:rPr lang="lt-LT" dirty="0" err="1"/>
              <a:t>is</a:t>
            </a:r>
            <a:r>
              <a:rPr lang="lt-LT" dirty="0"/>
              <a:t> Nr.</a:t>
            </a:r>
            <a:r>
              <a:rPr lang="en-GB" dirty="0"/>
              <a:t> 4: </a:t>
            </a:r>
            <a:r>
              <a:rPr lang="lt-LT" dirty="0">
                <a:effectLst/>
                <a:ea typeface="Calibri" panose="020F0502020204030204" pitchFamily="34" charset="0"/>
              </a:rPr>
              <a:t>Mentorystės programos vertinimas</a:t>
            </a:r>
            <a:endParaRPr lang="en-GB"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77458" r="421"/>
          <a:stretch/>
        </p:blipFill>
        <p:spPr>
          <a:xfrm>
            <a:off x="0" y="4825496"/>
            <a:ext cx="12192000" cy="2032503"/>
          </a:xfrm>
          <a:prstGeom prst="rect">
            <a:avLst/>
          </a:prstGeom>
        </p:spPr>
      </p:pic>
      <p:grpSp>
        <p:nvGrpSpPr>
          <p:cNvPr id="6" name="Group 5"/>
          <p:cNvGrpSpPr/>
          <p:nvPr/>
        </p:nvGrpSpPr>
        <p:grpSpPr>
          <a:xfrm>
            <a:off x="1927528" y="4676113"/>
            <a:ext cx="8155875" cy="468000"/>
            <a:chOff x="1653997" y="3879389"/>
            <a:chExt cx="8155875" cy="468000"/>
          </a:xfrm>
        </p:grpSpPr>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73849" y="3897389"/>
              <a:ext cx="405451" cy="432000"/>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39904" y="3915389"/>
              <a:ext cx="442514" cy="396000"/>
            </a:xfrm>
            <a:prstGeom prst="rect">
              <a:avLst/>
            </a:prstGeom>
          </p:spPr>
        </p:pic>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13549" y="3879389"/>
              <a:ext cx="296323" cy="468000"/>
            </a:xfrm>
            <a:prstGeom prst="rect">
              <a:avLst/>
            </a:prstGeom>
          </p:spPr>
        </p:pic>
        <p:pic>
          <p:nvPicPr>
            <p:cNvPr id="11" name="Picture 10"/>
            <p:cNvPicPr>
              <a:picLocks noChangeAspect="1"/>
            </p:cNvPicPr>
            <p:nvPr userDrawn="1"/>
          </p:nvPicPr>
          <p:blipFill>
            <a:blip r:embed="rId6"/>
            <a:stretch>
              <a:fillRect/>
            </a:stretch>
          </p:blipFill>
          <p:spPr>
            <a:xfrm>
              <a:off x="7192708" y="3933389"/>
              <a:ext cx="416065" cy="360000"/>
            </a:xfrm>
            <a:prstGeom prst="rect">
              <a:avLst/>
            </a:prstGeom>
          </p:spPr>
        </p:pic>
        <p:pic>
          <p:nvPicPr>
            <p:cNvPr id="12"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3987389"/>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3987389"/>
              <a:ext cx="653940" cy="252000"/>
            </a:xfrm>
            <a:prstGeom prst="rect">
              <a:avLst/>
            </a:prstGeom>
          </p:spPr>
        </p:pic>
        <p:pic>
          <p:nvPicPr>
            <p:cNvPr id="14" name="Picture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3933389"/>
              <a:ext cx="451146" cy="360000"/>
            </a:xfrm>
            <a:prstGeom prst="rect">
              <a:avLst/>
            </a:prstGeom>
          </p:spPr>
        </p:pic>
      </p:grpSp>
      <p:sp>
        <p:nvSpPr>
          <p:cNvPr id="4" name="TextBox 3"/>
          <p:cNvSpPr txBox="1"/>
          <p:nvPr/>
        </p:nvSpPr>
        <p:spPr>
          <a:xfrm>
            <a:off x="1406255" y="3983063"/>
            <a:ext cx="9379491" cy="369332"/>
          </a:xfrm>
          <a:prstGeom prst="rect">
            <a:avLst/>
          </a:prstGeom>
          <a:noFill/>
        </p:spPr>
        <p:txBody>
          <a:bodyPr wrap="none" rtlCol="0">
            <a:spAutoFit/>
          </a:bodyPr>
          <a:lstStyle/>
          <a:p>
            <a:pPr algn="ctr"/>
            <a:r>
              <a:rPr lang="lt-LT" sz="1800" dirty="0">
                <a:effectLst/>
                <a:latin typeface="Arial Unicode MS"/>
              </a:rPr>
              <a:t>Pagalba </a:t>
            </a:r>
            <a:r>
              <a:rPr lang="lt-LT" sz="1800" dirty="0" err="1">
                <a:effectLst/>
                <a:latin typeface="Arial Unicode MS"/>
              </a:rPr>
              <a:t>marginaliam</a:t>
            </a:r>
            <a:r>
              <a:rPr lang="lt-LT" sz="1800" dirty="0">
                <a:effectLst/>
                <a:latin typeface="Arial Unicode MS"/>
              </a:rPr>
              <a:t> jaunimui įsidarbinti naudojant inovatyvų karjeros mentorystės modelį</a:t>
            </a:r>
            <a:endParaRPr lang="en-GB" dirty="0"/>
          </a:p>
        </p:txBody>
      </p:sp>
    </p:spTree>
    <p:extLst>
      <p:ext uri="{BB962C8B-B14F-4D97-AF65-F5344CB8AC3E}">
        <p14:creationId xmlns:p14="http://schemas.microsoft.com/office/powerpoint/2010/main" val="3753179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60DE3D-EA35-AB27-2596-8D3394CA1EB0}"/>
              </a:ext>
            </a:extLst>
          </p:cNvPr>
          <p:cNvSpPr>
            <a:spLocks noGrp="1"/>
          </p:cNvSpPr>
          <p:nvPr>
            <p:ph type="title"/>
          </p:nvPr>
        </p:nvSpPr>
        <p:spPr>
          <a:xfrm>
            <a:off x="0" y="474610"/>
            <a:ext cx="12191999" cy="945621"/>
          </a:xfrm>
        </p:spPr>
        <p:txBody>
          <a:bodyPr>
            <a:normAutofit fontScale="90000"/>
          </a:bodyPr>
          <a:lstStyle/>
          <a:p>
            <a:br>
              <a:rPr lang="en-GB" dirty="0"/>
            </a:br>
            <a:r>
              <a:rPr lang="en-GB" dirty="0" err="1"/>
              <a:t>Vertinimo</a:t>
            </a:r>
            <a:r>
              <a:rPr lang="en-GB" dirty="0"/>
              <a:t> </a:t>
            </a:r>
            <a:r>
              <a:rPr lang="en-GB" dirty="0" err="1"/>
              <a:t>nauda</a:t>
            </a:r>
            <a:br>
              <a:rPr lang="fr-FR" dirty="0"/>
            </a:br>
            <a:endParaRPr lang="fr-FR" dirty="0"/>
          </a:p>
        </p:txBody>
      </p:sp>
      <p:sp>
        <p:nvSpPr>
          <p:cNvPr id="3" name="Espace réservé du contenu 2">
            <a:extLst>
              <a:ext uri="{FF2B5EF4-FFF2-40B4-BE49-F238E27FC236}">
                <a16:creationId xmlns:a16="http://schemas.microsoft.com/office/drawing/2014/main" id="{958864E5-979C-5494-5ADB-24D287E6C797}"/>
              </a:ext>
            </a:extLst>
          </p:cNvPr>
          <p:cNvSpPr>
            <a:spLocks noGrp="1"/>
          </p:cNvSpPr>
          <p:nvPr>
            <p:ph idx="1"/>
          </p:nvPr>
        </p:nvSpPr>
        <p:spPr>
          <a:xfrm>
            <a:off x="838200" y="1613646"/>
            <a:ext cx="10515600" cy="4760259"/>
          </a:xfrm>
        </p:spPr>
        <p:txBody>
          <a:bodyPr>
            <a:normAutofit/>
          </a:bodyPr>
          <a:lstStyle/>
          <a:p>
            <a:pPr marL="0" indent="0">
              <a:buNone/>
            </a:pPr>
            <a:r>
              <a:rPr lang="lt-LT" dirty="0"/>
              <a:t>Kruopštus įvertinimas leis atlikti patobulinimus, kurie bus naudingi būsimiems mokiniams. Jis taip pat gali pateikti įrodymų ir liudijimų, kurie gali būti naudojami reklamai ir nuolatinei institucinei paramai užtikrinti.</a:t>
            </a:r>
          </a:p>
          <a:p>
            <a:pPr marL="0" indent="0">
              <a:buNone/>
            </a:pPr>
            <a:endParaRPr lang="en-GB" dirty="0"/>
          </a:p>
          <a:p>
            <a:pPr marL="0" indent="0">
              <a:buNone/>
            </a:pPr>
            <a:r>
              <a:rPr lang="lt-LT" dirty="0"/>
              <a:t>Turėtumėte apsvarstyti</a:t>
            </a:r>
          </a:p>
          <a:p>
            <a:r>
              <a:rPr lang="lt-LT" dirty="0"/>
              <a:t>schemos veiksmingumą siekiant nustatytų tikslų</a:t>
            </a:r>
          </a:p>
          <a:p>
            <a:r>
              <a:rPr lang="lt-LT" dirty="0"/>
              <a:t>naudą mentoriams, mokiniams, įstaigai ar organizacijai</a:t>
            </a:r>
          </a:p>
          <a:p>
            <a:r>
              <a:rPr lang="lt-LT" dirty="0"/>
              <a:t>schemos koordinavimo, skatinimo ir valdymo veiksmingumas</a:t>
            </a:r>
            <a:endParaRPr lang="fr-FR" dirty="0"/>
          </a:p>
        </p:txBody>
      </p:sp>
    </p:spTree>
    <p:extLst>
      <p:ext uri="{BB962C8B-B14F-4D97-AF65-F5344CB8AC3E}">
        <p14:creationId xmlns:p14="http://schemas.microsoft.com/office/powerpoint/2010/main" val="3212734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8D0DE0-8638-323A-8618-E143CF10F5AD}"/>
              </a:ext>
            </a:extLst>
          </p:cNvPr>
          <p:cNvSpPr>
            <a:spLocks noGrp="1"/>
          </p:cNvSpPr>
          <p:nvPr>
            <p:ph type="title"/>
          </p:nvPr>
        </p:nvSpPr>
        <p:spPr/>
        <p:txBody>
          <a:bodyPr/>
          <a:lstStyle/>
          <a:p>
            <a:r>
              <a:rPr lang="en-GB" dirty="0"/>
              <a:t>Kirkpatrick </a:t>
            </a:r>
            <a:r>
              <a:rPr lang="en-GB" dirty="0" err="1"/>
              <a:t>modelis</a:t>
            </a:r>
            <a:endParaRPr lang="fr-FR" dirty="0"/>
          </a:p>
        </p:txBody>
      </p:sp>
      <p:pic>
        <p:nvPicPr>
          <p:cNvPr id="9" name="Picture 8"/>
          <p:cNvPicPr>
            <a:picLocks noChangeAspect="1"/>
          </p:cNvPicPr>
          <p:nvPr/>
        </p:nvPicPr>
        <p:blipFill rotWithShape="1">
          <a:blip r:embed="rId2"/>
          <a:srcRect l="554" t="76016" r="-1"/>
          <a:stretch/>
        </p:blipFill>
        <p:spPr>
          <a:xfrm>
            <a:off x="6577397" y="5124186"/>
            <a:ext cx="5218363" cy="1000717"/>
          </a:xfrm>
          <a:prstGeom prst="rect">
            <a:avLst/>
          </a:prstGeom>
        </p:spPr>
      </p:pic>
      <p:pic>
        <p:nvPicPr>
          <p:cNvPr id="13" name="Picture 12"/>
          <p:cNvPicPr>
            <a:picLocks noChangeAspect="1"/>
          </p:cNvPicPr>
          <p:nvPr/>
        </p:nvPicPr>
        <p:blipFill rotWithShape="1">
          <a:blip r:embed="rId2"/>
          <a:srcRect l="554" t="53846" r="-1" b="23983"/>
          <a:stretch/>
        </p:blipFill>
        <p:spPr>
          <a:xfrm>
            <a:off x="6577397" y="4200733"/>
            <a:ext cx="5218363" cy="925084"/>
          </a:xfrm>
          <a:prstGeom prst="rect">
            <a:avLst/>
          </a:prstGeom>
        </p:spPr>
      </p:pic>
      <p:pic>
        <p:nvPicPr>
          <p:cNvPr id="14" name="Picture 13"/>
          <p:cNvPicPr>
            <a:picLocks noChangeAspect="1"/>
          </p:cNvPicPr>
          <p:nvPr/>
        </p:nvPicPr>
        <p:blipFill rotWithShape="1">
          <a:blip r:embed="rId2"/>
          <a:srcRect l="554" t="-495" r="-1" b="66369"/>
          <a:stretch/>
        </p:blipFill>
        <p:spPr>
          <a:xfrm>
            <a:off x="6577397" y="1937366"/>
            <a:ext cx="5218363" cy="1423903"/>
          </a:xfrm>
          <a:prstGeom prst="rect">
            <a:avLst/>
          </a:prstGeom>
        </p:spPr>
      </p:pic>
      <p:pic>
        <p:nvPicPr>
          <p:cNvPr id="15" name="Picture 14"/>
          <p:cNvPicPr>
            <a:picLocks noChangeAspect="1"/>
          </p:cNvPicPr>
          <p:nvPr/>
        </p:nvPicPr>
        <p:blipFill rotWithShape="1">
          <a:blip r:embed="rId2"/>
          <a:srcRect l="554" t="33412" r="-1" b="45938"/>
          <a:stretch/>
        </p:blipFill>
        <p:spPr>
          <a:xfrm>
            <a:off x="6577397" y="3349706"/>
            <a:ext cx="5218363" cy="861599"/>
          </a:xfrm>
          <a:prstGeom prst="rect">
            <a:avLst/>
          </a:prstGeom>
        </p:spPr>
      </p:pic>
      <p:sp>
        <p:nvSpPr>
          <p:cNvPr id="16" name="Content Placeholder 15"/>
          <p:cNvSpPr>
            <a:spLocks noGrp="1"/>
          </p:cNvSpPr>
          <p:nvPr>
            <p:ph idx="1"/>
          </p:nvPr>
        </p:nvSpPr>
        <p:spPr>
          <a:xfrm>
            <a:off x="853440" y="1825625"/>
            <a:ext cx="5935980" cy="524995"/>
          </a:xfrm>
        </p:spPr>
        <p:txBody>
          <a:bodyPr/>
          <a:lstStyle/>
          <a:p>
            <a:pPr marL="0" indent="0">
              <a:buNone/>
            </a:pPr>
            <a:r>
              <a:rPr lang="lt-LT" dirty="0"/>
              <a:t>Keturi mentorystės vertinimo lygiai:</a:t>
            </a:r>
            <a:endParaRPr lang="en-GB" dirty="0"/>
          </a:p>
        </p:txBody>
      </p:sp>
      <p:sp>
        <p:nvSpPr>
          <p:cNvPr id="17" name="TextBox 16"/>
          <p:cNvSpPr txBox="1"/>
          <p:nvPr/>
        </p:nvSpPr>
        <p:spPr>
          <a:xfrm>
            <a:off x="8670712" y="5318950"/>
            <a:ext cx="1075615" cy="646331"/>
          </a:xfrm>
          <a:prstGeom prst="rect">
            <a:avLst/>
          </a:prstGeom>
          <a:noFill/>
        </p:spPr>
        <p:txBody>
          <a:bodyPr wrap="none" rtlCol="0">
            <a:spAutoFit/>
          </a:bodyPr>
          <a:lstStyle/>
          <a:p>
            <a:pPr algn="ctr"/>
            <a:r>
              <a:rPr lang="en-GB" b="1" dirty="0">
                <a:solidFill>
                  <a:schemeClr val="bg1"/>
                </a:solidFill>
              </a:rPr>
              <a:t>1</a:t>
            </a:r>
            <a:r>
              <a:rPr lang="lt-LT" b="1" dirty="0">
                <a:solidFill>
                  <a:schemeClr val="bg1"/>
                </a:solidFill>
              </a:rPr>
              <a:t> lygis</a:t>
            </a:r>
            <a:br>
              <a:rPr lang="en-GB" b="1" dirty="0">
                <a:solidFill>
                  <a:schemeClr val="bg1"/>
                </a:solidFill>
              </a:rPr>
            </a:br>
            <a:r>
              <a:rPr lang="lt-LT" b="1" dirty="0">
                <a:solidFill>
                  <a:schemeClr val="bg1"/>
                </a:solidFill>
              </a:rPr>
              <a:t>REAKCIJA</a:t>
            </a:r>
            <a:endParaRPr lang="en-GB" b="1" dirty="0">
              <a:solidFill>
                <a:schemeClr val="bg1"/>
              </a:solidFill>
            </a:endParaRPr>
          </a:p>
        </p:txBody>
      </p:sp>
      <p:sp>
        <p:nvSpPr>
          <p:cNvPr id="18" name="TextBox 17"/>
          <p:cNvSpPr txBox="1"/>
          <p:nvPr/>
        </p:nvSpPr>
        <p:spPr>
          <a:xfrm>
            <a:off x="8481900" y="4367342"/>
            <a:ext cx="1409360" cy="646331"/>
          </a:xfrm>
          <a:prstGeom prst="rect">
            <a:avLst/>
          </a:prstGeom>
          <a:noFill/>
        </p:spPr>
        <p:txBody>
          <a:bodyPr wrap="none" rtlCol="0">
            <a:spAutoFit/>
          </a:bodyPr>
          <a:lstStyle/>
          <a:p>
            <a:pPr algn="ctr"/>
            <a:r>
              <a:rPr lang="en-GB" b="1" dirty="0">
                <a:solidFill>
                  <a:schemeClr val="bg1"/>
                </a:solidFill>
              </a:rPr>
              <a:t>2</a:t>
            </a:r>
            <a:r>
              <a:rPr lang="lt-LT" b="1" dirty="0">
                <a:solidFill>
                  <a:schemeClr val="bg1"/>
                </a:solidFill>
              </a:rPr>
              <a:t> lygis</a:t>
            </a:r>
            <a:br>
              <a:rPr lang="en-GB" b="1" dirty="0">
                <a:solidFill>
                  <a:schemeClr val="bg1"/>
                </a:solidFill>
              </a:rPr>
            </a:br>
            <a:r>
              <a:rPr lang="lt-LT" b="1" dirty="0">
                <a:solidFill>
                  <a:schemeClr val="bg1"/>
                </a:solidFill>
              </a:rPr>
              <a:t>MOKYMASIS</a:t>
            </a:r>
            <a:endParaRPr lang="en-GB" b="1" dirty="0">
              <a:solidFill>
                <a:schemeClr val="bg1"/>
              </a:solidFill>
            </a:endParaRPr>
          </a:p>
        </p:txBody>
      </p:sp>
      <p:sp>
        <p:nvSpPr>
          <p:cNvPr id="20" name="TextBox 19"/>
          <p:cNvSpPr txBox="1"/>
          <p:nvPr/>
        </p:nvSpPr>
        <p:spPr>
          <a:xfrm>
            <a:off x="8719507" y="3431751"/>
            <a:ext cx="978025" cy="646331"/>
          </a:xfrm>
          <a:prstGeom prst="rect">
            <a:avLst/>
          </a:prstGeom>
          <a:noFill/>
        </p:spPr>
        <p:txBody>
          <a:bodyPr wrap="none" rtlCol="0">
            <a:spAutoFit/>
          </a:bodyPr>
          <a:lstStyle/>
          <a:p>
            <a:pPr algn="ctr"/>
            <a:r>
              <a:rPr lang="en-GB" b="1" dirty="0">
                <a:solidFill>
                  <a:schemeClr val="bg1"/>
                </a:solidFill>
              </a:rPr>
              <a:t>3</a:t>
            </a:r>
            <a:r>
              <a:rPr lang="lt-LT" b="1" dirty="0">
                <a:solidFill>
                  <a:schemeClr val="bg1"/>
                </a:solidFill>
              </a:rPr>
              <a:t> lygis</a:t>
            </a:r>
            <a:br>
              <a:rPr lang="en-GB" b="1" dirty="0">
                <a:solidFill>
                  <a:schemeClr val="bg1"/>
                </a:solidFill>
              </a:rPr>
            </a:br>
            <a:r>
              <a:rPr lang="lt-LT" b="1" dirty="0">
                <a:solidFill>
                  <a:schemeClr val="bg1"/>
                </a:solidFill>
              </a:rPr>
              <a:t>ELGESYS</a:t>
            </a:r>
            <a:endParaRPr lang="en-GB" b="1" dirty="0">
              <a:solidFill>
                <a:schemeClr val="bg1"/>
              </a:solidFill>
            </a:endParaRPr>
          </a:p>
        </p:txBody>
      </p:sp>
      <p:sp>
        <p:nvSpPr>
          <p:cNvPr id="21" name="TextBox 20"/>
          <p:cNvSpPr txBox="1"/>
          <p:nvPr/>
        </p:nvSpPr>
        <p:spPr>
          <a:xfrm>
            <a:off x="8568088" y="2571456"/>
            <a:ext cx="1280864" cy="646331"/>
          </a:xfrm>
          <a:prstGeom prst="rect">
            <a:avLst/>
          </a:prstGeom>
          <a:noFill/>
        </p:spPr>
        <p:txBody>
          <a:bodyPr wrap="none" rtlCol="0">
            <a:spAutoFit/>
          </a:bodyPr>
          <a:lstStyle/>
          <a:p>
            <a:pPr algn="ctr"/>
            <a:r>
              <a:rPr lang="en-GB" b="1" dirty="0">
                <a:solidFill>
                  <a:schemeClr val="bg1"/>
                </a:solidFill>
              </a:rPr>
              <a:t>4</a:t>
            </a:r>
            <a:r>
              <a:rPr lang="lt-LT" b="1" dirty="0">
                <a:solidFill>
                  <a:schemeClr val="bg1"/>
                </a:solidFill>
              </a:rPr>
              <a:t> lygis</a:t>
            </a:r>
            <a:br>
              <a:rPr lang="en-GB" b="1" dirty="0">
                <a:solidFill>
                  <a:schemeClr val="bg1"/>
                </a:solidFill>
              </a:rPr>
            </a:br>
            <a:r>
              <a:rPr lang="en-GB" b="1" dirty="0">
                <a:solidFill>
                  <a:schemeClr val="bg1"/>
                </a:solidFill>
              </a:rPr>
              <a:t>RE</a:t>
            </a:r>
            <a:r>
              <a:rPr lang="lt-LT" b="1" dirty="0">
                <a:solidFill>
                  <a:schemeClr val="bg1"/>
                </a:solidFill>
              </a:rPr>
              <a:t>ZULTATAI</a:t>
            </a:r>
            <a:endParaRPr lang="en-GB" b="1" dirty="0">
              <a:solidFill>
                <a:schemeClr val="bg1"/>
              </a:solidFill>
            </a:endParaRPr>
          </a:p>
        </p:txBody>
      </p:sp>
      <p:sp>
        <p:nvSpPr>
          <p:cNvPr id="22" name="Content Placeholder 15"/>
          <p:cNvSpPr txBox="1">
            <a:spLocks/>
          </p:cNvSpPr>
          <p:nvPr/>
        </p:nvSpPr>
        <p:spPr>
          <a:xfrm>
            <a:off x="853440" y="5257410"/>
            <a:ext cx="5935980" cy="890204"/>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100000"/>
              </a:lnSpc>
              <a:spcBef>
                <a:spcPts val="800"/>
              </a:spcBef>
              <a:buClr>
                <a:srgbClr val="76B4A6"/>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800"/>
              </a:spcBef>
              <a:buClr>
                <a:srgbClr val="76B4A6"/>
              </a:buClr>
              <a:buSzPct val="7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Clr>
                <a:srgbClr val="76B4A6"/>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563" indent="-182563">
              <a:buFont typeface="+mj-lt"/>
              <a:buAutoNum type="arabicPeriod"/>
            </a:pPr>
            <a:r>
              <a:rPr lang="en-GB" b="1" dirty="0">
                <a:solidFill>
                  <a:srgbClr val="76B4A6"/>
                </a:solidFill>
              </a:rPr>
              <a:t>REAKCIJA</a:t>
            </a:r>
            <a:r>
              <a:rPr lang="en-GB" dirty="0"/>
              <a:t>:</a:t>
            </a:r>
            <a:br>
              <a:rPr lang="en-GB" dirty="0"/>
            </a:br>
            <a:r>
              <a:rPr lang="lt-LT" dirty="0"/>
              <a:t>laipsnis, kuriuo dalyviai, dalyvaudami mentorystės veikloje, įgyja numatytų žinių, įgūdžių, pasitikėjimo ir įsipareigojimo.</a:t>
            </a:r>
            <a:endParaRPr lang="en-GB" dirty="0"/>
          </a:p>
        </p:txBody>
      </p:sp>
      <p:sp>
        <p:nvSpPr>
          <p:cNvPr id="23" name="Content Placeholder 15"/>
          <p:cNvSpPr txBox="1">
            <a:spLocks/>
          </p:cNvSpPr>
          <p:nvPr/>
        </p:nvSpPr>
        <p:spPr>
          <a:xfrm>
            <a:off x="853440" y="4234067"/>
            <a:ext cx="5935980" cy="912880"/>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100000"/>
              </a:lnSpc>
              <a:spcBef>
                <a:spcPts val="800"/>
              </a:spcBef>
              <a:buClr>
                <a:srgbClr val="76B4A6"/>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800"/>
              </a:spcBef>
              <a:buClr>
                <a:srgbClr val="76B4A6"/>
              </a:buClr>
              <a:buSzPct val="7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Clr>
                <a:srgbClr val="76B4A6"/>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563" indent="-182563">
              <a:buFont typeface="+mj-lt"/>
              <a:buAutoNum type="arabicPeriod" startAt="2"/>
            </a:pPr>
            <a:r>
              <a:rPr lang="en-GB" b="1" dirty="0">
                <a:solidFill>
                  <a:srgbClr val="76B4A6"/>
                </a:solidFill>
              </a:rPr>
              <a:t>MOKYMASIS</a:t>
            </a:r>
            <a:r>
              <a:rPr lang="en-GB" dirty="0"/>
              <a:t>:</a:t>
            </a:r>
            <a:br>
              <a:rPr lang="en-GB" dirty="0"/>
            </a:br>
            <a:r>
              <a:rPr lang="lt-LT" dirty="0"/>
              <a:t>laipsnis, kuriuo dalyviai, dalyvaudami mentorystės veikloje, įgyja numatytų žinių, įgūdžių, pasitikėjimo ir įsipareigojimo.</a:t>
            </a:r>
            <a:endParaRPr lang="en-GB" dirty="0"/>
          </a:p>
        </p:txBody>
      </p:sp>
      <p:sp>
        <p:nvSpPr>
          <p:cNvPr id="24" name="Content Placeholder 15"/>
          <p:cNvSpPr txBox="1">
            <a:spLocks/>
          </p:cNvSpPr>
          <p:nvPr/>
        </p:nvSpPr>
        <p:spPr>
          <a:xfrm>
            <a:off x="853440" y="3415600"/>
            <a:ext cx="5935980" cy="662482"/>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100000"/>
              </a:lnSpc>
              <a:spcBef>
                <a:spcPts val="800"/>
              </a:spcBef>
              <a:buClr>
                <a:srgbClr val="76B4A6"/>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800"/>
              </a:spcBef>
              <a:buClr>
                <a:srgbClr val="76B4A6"/>
              </a:buClr>
              <a:buSzPct val="7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Clr>
                <a:srgbClr val="76B4A6"/>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563" indent="-182563">
              <a:buFont typeface="+mj-lt"/>
              <a:buAutoNum type="arabicPeriod" startAt="3"/>
            </a:pPr>
            <a:r>
              <a:rPr lang="en-GB" b="1" dirty="0">
                <a:solidFill>
                  <a:srgbClr val="76B4A6"/>
                </a:solidFill>
              </a:rPr>
              <a:t>ELGESYS</a:t>
            </a:r>
            <a:r>
              <a:rPr lang="en-GB" dirty="0"/>
              <a:t>:</a:t>
            </a:r>
            <a:br>
              <a:rPr lang="en-GB" dirty="0"/>
            </a:br>
            <a:r>
              <a:rPr lang="lt-LT" dirty="0"/>
              <a:t>laipsnis, kuriuo dalyviai pritaiko tai, ką išmoko mentorystės metu, grįžę į savo darbą</a:t>
            </a:r>
            <a:endParaRPr lang="en-GB" dirty="0"/>
          </a:p>
        </p:txBody>
      </p:sp>
      <p:sp>
        <p:nvSpPr>
          <p:cNvPr id="25" name="Content Placeholder 15"/>
          <p:cNvSpPr txBox="1">
            <a:spLocks/>
          </p:cNvSpPr>
          <p:nvPr/>
        </p:nvSpPr>
        <p:spPr>
          <a:xfrm>
            <a:off x="853440" y="2683212"/>
            <a:ext cx="5935980" cy="524995"/>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100000"/>
              </a:lnSpc>
              <a:spcBef>
                <a:spcPts val="800"/>
              </a:spcBef>
              <a:buClr>
                <a:srgbClr val="76B4A6"/>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800"/>
              </a:spcBef>
              <a:buClr>
                <a:srgbClr val="76B4A6"/>
              </a:buClr>
              <a:buSzPct val="7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Clr>
                <a:srgbClr val="76B4A6"/>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563" indent="-182563">
              <a:buFont typeface="+mj-lt"/>
              <a:buAutoNum type="arabicPeriod" startAt="4"/>
            </a:pPr>
            <a:r>
              <a:rPr lang="en-GB" b="1" dirty="0">
                <a:solidFill>
                  <a:srgbClr val="76B4A6"/>
                </a:solidFill>
              </a:rPr>
              <a:t>REZULTATAI</a:t>
            </a:r>
            <a:r>
              <a:rPr lang="en-GB" dirty="0"/>
              <a:t>:</a:t>
            </a:r>
            <a:br>
              <a:rPr lang="en-GB" dirty="0"/>
            </a:br>
            <a:r>
              <a:rPr lang="lt-LT" dirty="0"/>
              <a:t>tikslinių pasiektų rezultatų laipsnis dėl įvykusios mentorystės </a:t>
            </a:r>
            <a:endParaRPr lang="en-GB" dirty="0"/>
          </a:p>
        </p:txBody>
      </p:sp>
    </p:spTree>
    <p:extLst>
      <p:ext uri="{BB962C8B-B14F-4D97-AF65-F5344CB8AC3E}">
        <p14:creationId xmlns:p14="http://schemas.microsoft.com/office/powerpoint/2010/main" val="258012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3376B7-F2BC-404A-8C2B-60439C7F3CB3}"/>
              </a:ext>
            </a:extLst>
          </p:cNvPr>
          <p:cNvSpPr>
            <a:spLocks noGrp="1"/>
          </p:cNvSpPr>
          <p:nvPr>
            <p:ph type="title"/>
          </p:nvPr>
        </p:nvSpPr>
        <p:spPr>
          <a:xfrm>
            <a:off x="-1" y="185530"/>
            <a:ext cx="12191999" cy="1505157"/>
          </a:xfrm>
        </p:spPr>
        <p:txBody>
          <a:bodyPr/>
          <a:lstStyle/>
          <a:p>
            <a:r>
              <a:rPr lang="en-GB" dirty="0"/>
              <a:t> </a:t>
            </a:r>
            <a:r>
              <a:rPr lang="lt-LT" dirty="0"/>
              <a:t>Mentorystės patirties vertinimas</a:t>
            </a:r>
            <a:endParaRPr lang="en-GB" dirty="0"/>
          </a:p>
        </p:txBody>
      </p:sp>
      <p:sp>
        <p:nvSpPr>
          <p:cNvPr id="3" name="Espace réservé du contenu 2">
            <a:extLst>
              <a:ext uri="{FF2B5EF4-FFF2-40B4-BE49-F238E27FC236}">
                <a16:creationId xmlns:a16="http://schemas.microsoft.com/office/drawing/2014/main" id="{D7AFCBB9-DF21-E64B-A16D-D41B53FEF069}"/>
              </a:ext>
            </a:extLst>
          </p:cNvPr>
          <p:cNvSpPr>
            <a:spLocks noGrp="1"/>
          </p:cNvSpPr>
          <p:nvPr>
            <p:ph idx="1"/>
          </p:nvPr>
        </p:nvSpPr>
        <p:spPr>
          <a:xfrm>
            <a:off x="838200" y="2005780"/>
            <a:ext cx="10515600" cy="4572819"/>
          </a:xfrm>
        </p:spPr>
        <p:txBody>
          <a:bodyPr>
            <a:normAutofit fontScale="70000" lnSpcReduction="20000"/>
          </a:bodyPr>
          <a:lstStyle/>
          <a:p>
            <a:pPr marL="723900" indent="0">
              <a:buNone/>
            </a:pPr>
            <a:r>
              <a:rPr lang="lt-LT" sz="3500" b="1" dirty="0"/>
              <a:t>Užduotis</a:t>
            </a:r>
            <a:r>
              <a:rPr lang="en-GB" sz="3500" b="1" dirty="0"/>
              <a:t>: </a:t>
            </a:r>
            <a:r>
              <a:rPr lang="en-GB" sz="3500" b="1" i="1" u="sng" dirty="0" err="1"/>
              <a:t>Darbas</a:t>
            </a:r>
            <a:r>
              <a:rPr lang="en-GB" sz="3500" b="1" i="1" u="sng" dirty="0"/>
              <a:t> </a:t>
            </a:r>
            <a:r>
              <a:rPr lang="en-GB" sz="3500" b="1" i="1" u="sng" dirty="0" err="1"/>
              <a:t>poromis</a:t>
            </a:r>
            <a:r>
              <a:rPr lang="en-GB" sz="3500" b="1" i="1" u="sng" dirty="0"/>
              <a:t>…</a:t>
            </a:r>
            <a:endParaRPr lang="lt-LT" sz="3500" b="1" i="1" u="sng" dirty="0"/>
          </a:p>
          <a:p>
            <a:pPr marL="723900" indent="0">
              <a:buNone/>
            </a:pPr>
            <a:endParaRPr lang="en-GB" sz="3500" b="1" dirty="0"/>
          </a:p>
          <a:p>
            <a:pPr marL="1257300" indent="-514350">
              <a:buFont typeface="+mj-lt"/>
              <a:buAutoNum type="arabicPeriod"/>
            </a:pPr>
            <a:r>
              <a:rPr lang="lt-LT" sz="3300" dirty="0"/>
              <a:t>Nuspręskite, kas bus mentorius ir kas bus mokinys</a:t>
            </a:r>
          </a:p>
          <a:p>
            <a:pPr marL="1257300" indent="-514350">
              <a:buFont typeface="+mj-lt"/>
              <a:buAutoNum type="arabicPeriod"/>
            </a:pPr>
            <a:r>
              <a:rPr lang="lt-LT" sz="3300" dirty="0"/>
              <a:t>Mentorius turiu nustatyti laikmatį 20 minučių (telefone arba laikrodyje)</a:t>
            </a:r>
          </a:p>
          <a:p>
            <a:pPr marL="1257300" indent="-514350">
              <a:buFont typeface="+mj-lt"/>
              <a:buAutoNum type="arabicPeriod"/>
            </a:pPr>
            <a:r>
              <a:rPr lang="lt-LT" sz="3300" dirty="0"/>
              <a:t>Kiekvienas turi atsakyti į klausimus (užduočių lapuose) skirkite </a:t>
            </a:r>
            <a:r>
              <a:rPr lang="lt-LT" sz="3300" b="1" dirty="0"/>
              <a:t>15–20 minučių:</a:t>
            </a:r>
            <a:endParaRPr lang="en-GB" sz="3300" b="1" dirty="0"/>
          </a:p>
          <a:p>
            <a:pPr marL="1714500" lvl="1" indent="-514350"/>
            <a:r>
              <a:rPr lang="en-GB" sz="2800" b="1" i="1" dirty="0"/>
              <a:t>1. </a:t>
            </a:r>
            <a:r>
              <a:rPr lang="en-GB" sz="2800" b="1" i="1" dirty="0" err="1"/>
              <a:t>Mokinio</a:t>
            </a:r>
            <a:r>
              <a:rPr lang="en-GB" sz="2800" b="1" i="1" dirty="0"/>
              <a:t> </a:t>
            </a:r>
            <a:r>
              <a:rPr lang="en-GB" sz="2800" b="1" i="1" dirty="0" err="1"/>
              <a:t>patirties</a:t>
            </a:r>
            <a:r>
              <a:rPr lang="en-GB" sz="2800" b="1" i="1" dirty="0"/>
              <a:t> </a:t>
            </a:r>
            <a:r>
              <a:rPr lang="en-GB" sz="2800" b="1" i="1" dirty="0" err="1"/>
              <a:t>įvertinimas</a:t>
            </a:r>
            <a:endParaRPr lang="en-GB" sz="2800" b="1" i="1" dirty="0"/>
          </a:p>
          <a:p>
            <a:pPr marL="1714500" lvl="1" indent="-514350"/>
            <a:r>
              <a:rPr lang="en-GB" sz="2800" b="1" i="1" dirty="0"/>
              <a:t>2. </a:t>
            </a:r>
            <a:r>
              <a:rPr lang="en-GB" sz="2800" b="1" i="1" dirty="0" err="1"/>
              <a:t>Mentoriaus</a:t>
            </a:r>
            <a:r>
              <a:rPr lang="en-GB" sz="2800" b="1" i="1" dirty="0"/>
              <a:t> </a:t>
            </a:r>
            <a:r>
              <a:rPr lang="en-GB" sz="2800" b="1" i="1" dirty="0" err="1"/>
              <a:t>patirties</a:t>
            </a:r>
            <a:r>
              <a:rPr lang="en-GB" sz="2800" b="1" i="1" dirty="0"/>
              <a:t> </a:t>
            </a:r>
            <a:r>
              <a:rPr lang="en-GB" sz="2800" b="1" i="1" dirty="0" err="1"/>
              <a:t>vertinimas</a:t>
            </a:r>
            <a:endParaRPr lang="en-GB" sz="2800" dirty="0"/>
          </a:p>
          <a:p>
            <a:pPr marL="1257300" indent="-514350">
              <a:buFont typeface="+mj-lt"/>
              <a:buAutoNum type="arabicPeriod"/>
            </a:pPr>
            <a:r>
              <a:rPr lang="lt-LT" sz="3300" dirty="0"/>
              <a:t>Baigę vertinimus, kartu* palyginkite savo atsakymus – </a:t>
            </a:r>
            <a:r>
              <a:rPr lang="lt-LT" sz="3300" b="1" dirty="0"/>
              <a:t>skirkite tam apie 10 minučių</a:t>
            </a:r>
          </a:p>
          <a:p>
            <a:pPr marL="1257300" indent="-514350">
              <a:buFont typeface="+mj-lt"/>
              <a:buAutoNum type="arabicPeriod"/>
            </a:pPr>
            <a:endParaRPr lang="en-GB" sz="3300" b="1" dirty="0"/>
          </a:p>
          <a:p>
            <a:pPr marL="0" indent="0">
              <a:buNone/>
            </a:pPr>
            <a:r>
              <a:rPr lang="en-GB" sz="3300" b="1" dirty="0">
                <a:solidFill>
                  <a:srgbClr val="76B4A6"/>
                </a:solidFill>
              </a:rPr>
              <a:t>* </a:t>
            </a:r>
            <a:r>
              <a:rPr lang="en-GB" sz="3300" dirty="0" err="1"/>
              <a:t>Netrukus</a:t>
            </a:r>
            <a:r>
              <a:rPr lang="en-GB" sz="3300" dirty="0"/>
              <a:t> tai </a:t>
            </a:r>
            <a:r>
              <a:rPr lang="en-GB" sz="3300" dirty="0" err="1"/>
              <a:t>aptarsime</a:t>
            </a:r>
            <a:r>
              <a:rPr lang="en-GB" sz="3300" dirty="0"/>
              <a:t> </a:t>
            </a:r>
            <a:r>
              <a:rPr lang="en-GB" sz="3300" dirty="0" err="1"/>
              <a:t>plačiau</a:t>
            </a:r>
            <a:endParaRPr lang="en-GB" sz="500" b="1" dirty="0">
              <a:solidFill>
                <a:srgbClr val="76B4A6"/>
              </a:solidFill>
            </a:endParaRPr>
          </a:p>
        </p:txBody>
      </p:sp>
      <p:pic>
        <p:nvPicPr>
          <p:cNvPr id="4" name="Picture 2" descr="Questionnaire - Icônes éducation gratuites">
            <a:extLst>
              <a:ext uri="{FF2B5EF4-FFF2-40B4-BE49-F238E27FC236}">
                <a16:creationId xmlns:a16="http://schemas.microsoft.com/office/drawing/2014/main" id="{8E592DB1-E5FD-B945-A45A-259C54F9C3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44922" y="318592"/>
            <a:ext cx="1309756" cy="13097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2017349"/>
            <a:ext cx="719455" cy="719455"/>
          </a:xfrm>
          <a:prstGeom prst="rect">
            <a:avLst/>
          </a:prstGeom>
        </p:spPr>
      </p:pic>
    </p:spTree>
    <p:extLst>
      <p:ext uri="{BB962C8B-B14F-4D97-AF65-F5344CB8AC3E}">
        <p14:creationId xmlns:p14="http://schemas.microsoft.com/office/powerpoint/2010/main" val="2849164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A3D242-3FD6-F145-BF48-767C5B28A07F}"/>
              </a:ext>
            </a:extLst>
          </p:cNvPr>
          <p:cNvSpPr>
            <a:spLocks noGrp="1"/>
          </p:cNvSpPr>
          <p:nvPr>
            <p:ph type="title"/>
          </p:nvPr>
        </p:nvSpPr>
        <p:spPr>
          <a:xfrm>
            <a:off x="0" y="681037"/>
            <a:ext cx="12191999" cy="945621"/>
          </a:xfrm>
        </p:spPr>
        <p:txBody>
          <a:bodyPr>
            <a:normAutofit/>
          </a:bodyPr>
          <a:lstStyle/>
          <a:p>
            <a:r>
              <a:rPr lang="lt-LT" dirty="0"/>
              <a:t>Paskutinio mentorystės susitikimo aptarimas</a:t>
            </a:r>
            <a:endParaRPr lang="fr-FR" dirty="0"/>
          </a:p>
        </p:txBody>
      </p:sp>
      <p:sp>
        <p:nvSpPr>
          <p:cNvPr id="7" name="ZoneTexte 6">
            <a:extLst>
              <a:ext uri="{FF2B5EF4-FFF2-40B4-BE49-F238E27FC236}">
                <a16:creationId xmlns:a16="http://schemas.microsoft.com/office/drawing/2014/main" id="{DBEDFECD-CD89-6640-A008-A0BE4B63C2BE}"/>
              </a:ext>
            </a:extLst>
          </p:cNvPr>
          <p:cNvSpPr txBox="1"/>
          <p:nvPr/>
        </p:nvSpPr>
        <p:spPr>
          <a:xfrm>
            <a:off x="605481" y="1932038"/>
            <a:ext cx="10898660" cy="4645743"/>
          </a:xfrm>
          <a:prstGeom prst="rect">
            <a:avLst/>
          </a:prstGeom>
          <a:noFill/>
        </p:spPr>
        <p:txBody>
          <a:bodyPr wrap="square">
            <a:normAutofit fontScale="70000" lnSpcReduction="20000"/>
          </a:bodyPr>
          <a:lstStyle/>
          <a:p>
            <a:pPr algn="just">
              <a:lnSpc>
                <a:spcPct val="107000"/>
              </a:lnSpc>
              <a:spcAft>
                <a:spcPts val="800"/>
              </a:spcAft>
            </a:pPr>
            <a:r>
              <a:rPr lang="en-GB" sz="2800" b="1" dirty="0">
                <a:solidFill>
                  <a:srgbClr val="76B4A6"/>
                </a:solidFill>
              </a:rPr>
              <a:t>Plan</a:t>
            </a:r>
            <a:r>
              <a:rPr lang="lt-LT" sz="2800" b="1" dirty="0" err="1">
                <a:solidFill>
                  <a:srgbClr val="76B4A6"/>
                </a:solidFill>
              </a:rPr>
              <a:t>uokite</a:t>
            </a:r>
            <a:endParaRPr lang="en-GB" sz="2800" b="1" dirty="0">
              <a:solidFill>
                <a:srgbClr val="76B4A6"/>
              </a:solidFill>
            </a:endParaRPr>
          </a:p>
          <a:p>
            <a:pPr marL="457200" indent="-457200" algn="just">
              <a:lnSpc>
                <a:spcPct val="107000"/>
              </a:lnSpc>
              <a:spcAft>
                <a:spcPts val="800"/>
              </a:spcAft>
              <a:buClr>
                <a:srgbClr val="76B4A6"/>
              </a:buClr>
              <a:buFont typeface="Arial" panose="020B0604020202020204" pitchFamily="34" charset="0"/>
              <a:buChar char="•"/>
            </a:pPr>
            <a:r>
              <a:rPr lang="lt-LT" sz="2800" dirty="0"/>
              <a:t>Paskutiniame susitikime su mokiniu turėtumėte skirti bent 15 minučių paskutinei diskusijai apie mentorystės patirtį bendrai.</a:t>
            </a:r>
            <a:endParaRPr lang="en-GB" sz="2800" dirty="0"/>
          </a:p>
          <a:p>
            <a:pPr marL="457200" indent="-457200" algn="just">
              <a:lnSpc>
                <a:spcPct val="107000"/>
              </a:lnSpc>
              <a:spcAft>
                <a:spcPts val="800"/>
              </a:spcAft>
              <a:buClr>
                <a:srgbClr val="76B4A6"/>
              </a:buClr>
              <a:buFont typeface="Arial" panose="020B0604020202020204" pitchFamily="34" charset="0"/>
              <a:buChar char="•"/>
            </a:pPr>
            <a:r>
              <a:rPr lang="lt-LT" sz="2800" dirty="0"/>
              <a:t>Prieš pradėdami šią diskusiją, skirkite šiek tiek laiko:</a:t>
            </a:r>
            <a:endParaRPr lang="en-GB" sz="2800" dirty="0"/>
          </a:p>
          <a:p>
            <a:pPr marL="914400" lvl="1" indent="-457200" algn="just">
              <a:lnSpc>
                <a:spcPct val="107000"/>
              </a:lnSpc>
              <a:spcAft>
                <a:spcPts val="800"/>
              </a:spcAft>
              <a:buClr>
                <a:srgbClr val="76B4A6"/>
              </a:buClr>
              <a:buFont typeface="Courier New" panose="02070309020205020404" pitchFamily="49" charset="0"/>
              <a:buChar char="o"/>
            </a:pPr>
            <a:r>
              <a:rPr lang="lt-LT" sz="2800" dirty="0"/>
              <a:t>mokinio atsakymų peržiūrai</a:t>
            </a:r>
            <a:endParaRPr lang="en-GB" sz="2800" dirty="0"/>
          </a:p>
          <a:p>
            <a:pPr marL="914400" lvl="1" indent="-457200" algn="just">
              <a:lnSpc>
                <a:spcPct val="107000"/>
              </a:lnSpc>
              <a:spcAft>
                <a:spcPts val="800"/>
              </a:spcAft>
              <a:buClr>
                <a:srgbClr val="76B4A6"/>
              </a:buClr>
              <a:buFont typeface="Courier New" panose="02070309020205020404" pitchFamily="49" charset="0"/>
              <a:buChar char="o"/>
            </a:pPr>
            <a:r>
              <a:rPr lang="lt-LT" sz="2900" dirty="0">
                <a:effectLst/>
                <a:ea typeface="Calibri" panose="020F0502020204030204" pitchFamily="34" charset="0"/>
                <a:cs typeface="Times New Roman" panose="02020603050405020304" pitchFamily="18" charset="0"/>
              </a:rPr>
              <a:t>taip pat 1–10 balų vertinimui bei skirkite laiko atidžiai apsvarstyti atsakymus į konkrečius klausimus!</a:t>
            </a:r>
            <a:endParaRPr lang="lt-LT" sz="2800" dirty="0"/>
          </a:p>
          <a:p>
            <a:pPr marL="914400" lvl="1" indent="-457200" algn="just">
              <a:lnSpc>
                <a:spcPct val="107000"/>
              </a:lnSpc>
              <a:spcAft>
                <a:spcPts val="800"/>
              </a:spcAft>
              <a:buClr>
                <a:srgbClr val="76B4A6"/>
              </a:buClr>
              <a:buFont typeface="Courier New" panose="02070309020205020404" pitchFamily="49" charset="0"/>
              <a:buChar char="o"/>
            </a:pPr>
            <a:endParaRPr lang="en-GB" sz="2800" dirty="0"/>
          </a:p>
          <a:p>
            <a:pPr algn="just">
              <a:lnSpc>
                <a:spcPct val="107000"/>
              </a:lnSpc>
              <a:spcAft>
                <a:spcPts val="800"/>
              </a:spcAft>
            </a:pPr>
            <a:r>
              <a:rPr lang="lt-LT" sz="2900" b="1" dirty="0">
                <a:solidFill>
                  <a:srgbClr val="76B4A6"/>
                </a:solidFill>
              </a:rPr>
              <a:t>Diskusijos metu</a:t>
            </a:r>
            <a:endParaRPr lang="en-GB" sz="2900" b="1" dirty="0">
              <a:solidFill>
                <a:srgbClr val="76B4A6"/>
              </a:solidFill>
            </a:endParaRPr>
          </a:p>
          <a:p>
            <a:pPr marL="457200" indent="-457200" algn="just">
              <a:lnSpc>
                <a:spcPct val="107000"/>
              </a:lnSpc>
              <a:spcAft>
                <a:spcPts val="800"/>
              </a:spcAft>
              <a:buClr>
                <a:srgbClr val="76B4A6"/>
              </a:buClr>
              <a:buFont typeface="Arial" panose="020B0604020202020204" pitchFamily="34" charset="0"/>
              <a:buChar char="•"/>
            </a:pPr>
            <a:r>
              <a:rPr lang="lt-LT" sz="2900" dirty="0">
                <a:effectLst/>
                <a:ea typeface="Calibri" panose="020F0502020204030204" pitchFamily="34" charset="0"/>
                <a:cs typeface="Times New Roman" panose="02020603050405020304" pitchFamily="18" charset="0"/>
              </a:rPr>
              <a:t>sukurkite pasitikėjimu grįstą atmosferą, kad mokinys galėtų nuoširdžiai išreikšti savo jausmus</a:t>
            </a:r>
            <a:endParaRPr lang="en-GB" sz="2800" dirty="0"/>
          </a:p>
          <a:p>
            <a:pPr marL="457200" indent="-457200" algn="just">
              <a:lnSpc>
                <a:spcPct val="107000"/>
              </a:lnSpc>
              <a:spcAft>
                <a:spcPts val="800"/>
              </a:spcAft>
              <a:buClr>
                <a:srgbClr val="76B4A6"/>
              </a:buClr>
              <a:buFont typeface="Arial" panose="020B0604020202020204" pitchFamily="34" charset="0"/>
              <a:buChar char="•"/>
            </a:pPr>
            <a:r>
              <a:rPr lang="lt-LT" sz="2800" dirty="0">
                <a:effectLst/>
                <a:ea typeface="Calibri" panose="020F0502020204030204" pitchFamily="34" charset="0"/>
                <a:cs typeface="Times New Roman" panose="02020603050405020304" pitchFamily="18" charset="0"/>
              </a:rPr>
              <a:t>aptarkite ir įsigilinkite į atsakymus – teigiamus ar neigiamus… tai padės įvertinti mentorystės programą ir patobulinti būsimas mentorystės programas</a:t>
            </a:r>
            <a:endParaRPr lang="en-GB" sz="2800" dirty="0">
              <a:effectLst/>
              <a:ea typeface="Calibri" panose="020F0502020204030204" pitchFamily="34" charset="0"/>
              <a:cs typeface="Times New Roman" panose="02020603050405020304" pitchFamily="18" charset="0"/>
            </a:endParaRPr>
          </a:p>
          <a:p>
            <a:pPr marL="457200" indent="-457200" algn="just">
              <a:lnSpc>
                <a:spcPct val="107000"/>
              </a:lnSpc>
              <a:spcAft>
                <a:spcPts val="800"/>
              </a:spcAft>
              <a:buClr>
                <a:srgbClr val="76B4A6"/>
              </a:buClr>
              <a:buFont typeface="Arial" panose="020B0604020202020204" pitchFamily="34" charset="0"/>
              <a:buChar char="•"/>
            </a:pPr>
            <a:endParaRPr lang="en-GB" sz="2800" dirty="0"/>
          </a:p>
        </p:txBody>
      </p:sp>
    </p:spTree>
    <p:extLst>
      <p:ext uri="{BB962C8B-B14F-4D97-AF65-F5344CB8AC3E}">
        <p14:creationId xmlns:p14="http://schemas.microsoft.com/office/powerpoint/2010/main" val="36712947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4"/>
            <a:ext cx="10515600" cy="4676775"/>
          </a:xfrm>
        </p:spPr>
        <p:txBody>
          <a:bodyPr>
            <a:normAutofit fontScale="85000" lnSpcReduction="10000"/>
          </a:bodyPr>
          <a:lstStyle/>
          <a:p>
            <a:pPr marL="342900" lvl="0" indent="-342900">
              <a:lnSpc>
                <a:spcPct val="107000"/>
              </a:lnSpc>
              <a:spcAft>
                <a:spcPts val="800"/>
              </a:spcAft>
              <a:buFont typeface="Symbol" panose="05050102010706020507" pitchFamily="18" charset="2"/>
              <a:buChar char=""/>
              <a:tabLst>
                <a:tab pos="228600" algn="l"/>
              </a:tabLst>
            </a:pPr>
            <a:r>
              <a:rPr lang="lt-LT" sz="2400" dirty="0">
                <a:effectLst/>
                <a:ea typeface="Calibri" panose="020F0502020204030204" pitchFamily="34" charset="0"/>
                <a:cs typeface="Times New Roman" panose="02020603050405020304" pitchFamily="18" charset="0"/>
              </a:rPr>
              <a:t>Keli klausimai, kuriuos reikia aptarti diskusijos metu</a:t>
            </a:r>
            <a:endParaRPr lang="en-GB" sz="2400" dirty="0">
              <a:effectLst/>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tabLst>
                <a:tab pos="914400" algn="l"/>
              </a:tabLst>
            </a:pPr>
            <a:r>
              <a:rPr lang="lt-LT" sz="2600" dirty="0">
                <a:effectLst/>
                <a:ea typeface="Calibri" panose="020F0502020204030204" pitchFamily="34" charset="0"/>
                <a:cs typeface="Times New Roman" panose="02020603050405020304" pitchFamily="18" charset="0"/>
              </a:rPr>
              <a:t>Ar buvo pasiekti mentorystės plane numatyti </a:t>
            </a:r>
            <a:r>
              <a:rPr lang="lt-LT" sz="2600" b="1" dirty="0">
                <a:effectLst/>
                <a:ea typeface="Calibri" panose="020F0502020204030204" pitchFamily="34" charset="0"/>
                <a:cs typeface="Times New Roman" panose="02020603050405020304" pitchFamily="18" charset="0"/>
              </a:rPr>
              <a:t>tikslai</a:t>
            </a:r>
            <a:r>
              <a:rPr lang="lt-LT" sz="2600" dirty="0">
                <a:effectLst/>
                <a:ea typeface="Calibri" panose="020F0502020204030204" pitchFamily="34" charset="0"/>
                <a:cs typeface="Times New Roman" panose="02020603050405020304" pitchFamily="18" charset="0"/>
              </a:rPr>
              <a:t>?</a:t>
            </a:r>
            <a:endParaRPr lang="en-GB" sz="2600" dirty="0">
              <a:effectLst/>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tabLst>
                <a:tab pos="914400" algn="l"/>
              </a:tabLst>
            </a:pPr>
            <a:r>
              <a:rPr lang="lt-LT" sz="2600" dirty="0">
                <a:effectLst/>
                <a:ea typeface="Calibri" panose="020F0502020204030204" pitchFamily="34" charset="0"/>
                <a:cs typeface="Times New Roman" panose="02020603050405020304" pitchFamily="18" charset="0"/>
              </a:rPr>
              <a:t>Kokie veiksniai prisidėjo prie mentorystės </a:t>
            </a:r>
            <a:r>
              <a:rPr lang="lt-LT" sz="2600" b="1" dirty="0">
                <a:effectLst/>
                <a:ea typeface="Calibri" panose="020F0502020204030204" pitchFamily="34" charset="0"/>
                <a:cs typeface="Times New Roman" panose="02020603050405020304" pitchFamily="18" charset="0"/>
              </a:rPr>
              <a:t>sėkmės</a:t>
            </a:r>
            <a:r>
              <a:rPr lang="lt-LT" sz="2600" dirty="0">
                <a:effectLst/>
                <a:ea typeface="Calibri" panose="020F0502020204030204" pitchFamily="34" charset="0"/>
                <a:cs typeface="Times New Roman" panose="02020603050405020304" pitchFamily="18" charset="0"/>
              </a:rPr>
              <a:t>?</a:t>
            </a:r>
            <a:endParaRPr lang="en-GB" sz="2600" dirty="0">
              <a:effectLst/>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tabLst>
                <a:tab pos="914400" algn="l"/>
              </a:tabLst>
            </a:pPr>
            <a:r>
              <a:rPr lang="lt-LT" sz="2600" dirty="0">
                <a:effectLst/>
                <a:ea typeface="Calibri" panose="020F0502020204030204" pitchFamily="34" charset="0"/>
                <a:cs typeface="Times New Roman" panose="02020603050405020304" pitchFamily="18" charset="0"/>
              </a:rPr>
              <a:t>Su kokiomis </a:t>
            </a:r>
            <a:r>
              <a:rPr lang="lt-LT" sz="2600" b="1" dirty="0">
                <a:effectLst/>
                <a:ea typeface="Calibri" panose="020F0502020204030204" pitchFamily="34" charset="0"/>
                <a:cs typeface="Times New Roman" panose="02020603050405020304" pitchFamily="18" charset="0"/>
              </a:rPr>
              <a:t>kliūtimis</a:t>
            </a:r>
            <a:r>
              <a:rPr lang="lt-LT" sz="2600" dirty="0">
                <a:effectLst/>
                <a:ea typeface="Calibri" panose="020F0502020204030204" pitchFamily="34" charset="0"/>
                <a:cs typeface="Times New Roman" panose="02020603050405020304" pitchFamily="18" charset="0"/>
              </a:rPr>
              <a:t> susidūrė mentorius ir mokinys ir kokia taktika buvo sėkminga?</a:t>
            </a:r>
            <a:endParaRPr lang="en-GB" sz="2600" dirty="0">
              <a:effectLst/>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tabLst>
                <a:tab pos="914400" algn="l"/>
              </a:tabLst>
            </a:pPr>
            <a:r>
              <a:rPr lang="lt-LT" sz="2600" dirty="0">
                <a:effectLst/>
                <a:ea typeface="Calibri" panose="020F0502020204030204" pitchFamily="34" charset="0"/>
                <a:cs typeface="Times New Roman" panose="02020603050405020304" pitchFamily="18" charset="0"/>
              </a:rPr>
              <a:t>Jei mentorius arba mokinys galėtų atsukti laiką atgal ir vėl pradėti mentorystės santykius, </a:t>
            </a:r>
            <a:r>
              <a:rPr lang="lt-LT" sz="2600" b="1" dirty="0">
                <a:effectLst/>
                <a:ea typeface="Calibri" panose="020F0502020204030204" pitchFamily="34" charset="0"/>
                <a:cs typeface="Times New Roman" panose="02020603050405020304" pitchFamily="18" charset="0"/>
              </a:rPr>
              <a:t>ką jie darytų kitaip</a:t>
            </a:r>
            <a:r>
              <a:rPr lang="lt-LT" sz="2600" dirty="0">
                <a:effectLst/>
                <a:ea typeface="Calibri" panose="020F0502020204030204" pitchFamily="34" charset="0"/>
                <a:cs typeface="Times New Roman" panose="02020603050405020304" pitchFamily="18" charset="0"/>
              </a:rPr>
              <a:t>?</a:t>
            </a:r>
            <a:endParaRPr lang="en-GB" sz="2600" dirty="0">
              <a:effectLst/>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tabLst>
                <a:tab pos="914400" algn="l"/>
              </a:tabLst>
            </a:pPr>
            <a:r>
              <a:rPr lang="lt-LT" sz="2600" dirty="0">
                <a:effectLst/>
                <a:ea typeface="Calibri" panose="020F0502020204030204" pitchFamily="34" charset="0"/>
                <a:cs typeface="Times New Roman" panose="02020603050405020304" pitchFamily="18" charset="0"/>
              </a:rPr>
              <a:t>kaip bus tęsiami santykiai…</a:t>
            </a:r>
            <a:endParaRPr lang="en-GB" sz="2600" dirty="0">
              <a:effectLst/>
              <a:ea typeface="Calibri" panose="020F0502020204030204" pitchFamily="34" charset="0"/>
              <a:cs typeface="Times New Roman" panose="02020603050405020304" pitchFamily="18" charset="0"/>
            </a:endParaRPr>
          </a:p>
          <a:p>
            <a:pPr marL="742950" lvl="1" indent="-285750">
              <a:lnSpc>
                <a:spcPct val="107000"/>
              </a:lnSpc>
              <a:buClr>
                <a:srgbClr val="76B4A6"/>
              </a:buClr>
              <a:buFont typeface="Courier New" panose="02070309020205020404" pitchFamily="49" charset="0"/>
              <a:buChar char="o"/>
            </a:pPr>
            <a:r>
              <a:rPr lang="lt-LT" sz="1800" dirty="0">
                <a:effectLst/>
                <a:ea typeface="Calibri" panose="020F0502020204030204" pitchFamily="34" charset="0"/>
                <a:cs typeface="Times New Roman" panose="02020603050405020304" pitchFamily="18" charset="0"/>
              </a:rPr>
              <a:t>... ar jie tęsis neformaliai?</a:t>
            </a:r>
            <a:endParaRPr lang="en-GB" sz="1800" dirty="0">
              <a:effectLst/>
              <a:ea typeface="Calibri" panose="020F0502020204030204" pitchFamily="34" charset="0"/>
              <a:cs typeface="Times New Roman" panose="02020603050405020304" pitchFamily="18" charset="0"/>
            </a:endParaRPr>
          </a:p>
          <a:p>
            <a:pPr marL="742950" lvl="1" indent="-285750">
              <a:lnSpc>
                <a:spcPct val="107000"/>
              </a:lnSpc>
              <a:spcAft>
                <a:spcPts val="800"/>
              </a:spcAft>
              <a:buClr>
                <a:srgbClr val="76B4A6"/>
              </a:buClr>
              <a:buFont typeface="Courier New" panose="02070309020205020404" pitchFamily="49" charset="0"/>
              <a:buChar char="o"/>
            </a:pPr>
            <a:r>
              <a:rPr lang="lt-LT" sz="1800" dirty="0">
                <a:effectLst/>
                <a:ea typeface="Calibri" panose="020F0502020204030204" pitchFamily="34" charset="0"/>
                <a:cs typeface="Times New Roman" panose="02020603050405020304" pitchFamily="18" charset="0"/>
              </a:rPr>
              <a:t>Jei abu nuspręsite tęsti santykius, labai svarbu, kad praneštumėte apie savo lūkesčius ateičiai ir nustatytumėte pageidaujamus bendravimo metodus bei laiką.</a:t>
            </a:r>
            <a:endParaRPr lang="en-GB" sz="1800" dirty="0">
              <a:effectLst/>
              <a:ea typeface="Calibri" panose="020F0502020204030204" pitchFamily="34" charset="0"/>
              <a:cs typeface="Times New Roman" panose="02020603050405020304" pitchFamily="18" charset="0"/>
            </a:endParaRPr>
          </a:p>
          <a:p>
            <a:endParaRPr lang="en-GB" dirty="0"/>
          </a:p>
        </p:txBody>
      </p:sp>
      <p:sp>
        <p:nvSpPr>
          <p:cNvPr id="4" name="Titre 1">
            <a:extLst>
              <a:ext uri="{FF2B5EF4-FFF2-40B4-BE49-F238E27FC236}">
                <a16:creationId xmlns:a16="http://schemas.microsoft.com/office/drawing/2014/main" id="{D5A3D242-3FD6-F145-BF48-767C5B28A07F}"/>
              </a:ext>
            </a:extLst>
          </p:cNvPr>
          <p:cNvSpPr>
            <a:spLocks noGrp="1"/>
          </p:cNvSpPr>
          <p:nvPr>
            <p:ph type="title"/>
          </p:nvPr>
        </p:nvSpPr>
        <p:spPr>
          <a:xfrm>
            <a:off x="0" y="681037"/>
            <a:ext cx="12191999" cy="945621"/>
          </a:xfrm>
        </p:spPr>
        <p:txBody>
          <a:bodyPr>
            <a:normAutofit/>
          </a:bodyPr>
          <a:lstStyle/>
          <a:p>
            <a:r>
              <a:rPr lang="lt-LT" dirty="0"/>
              <a:t>Paskutinio mentorystės susitikimo aptarimas</a:t>
            </a:r>
            <a:endParaRPr lang="fr-FR" dirty="0"/>
          </a:p>
        </p:txBody>
      </p:sp>
    </p:spTree>
    <p:extLst>
      <p:ext uri="{BB962C8B-B14F-4D97-AF65-F5344CB8AC3E}">
        <p14:creationId xmlns:p14="http://schemas.microsoft.com/office/powerpoint/2010/main" val="3846478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dirty="0"/>
              <a:t>Paskutinio mentorystės susitikimo aptarimas</a:t>
            </a:r>
            <a:endParaRPr lang="en-GB" dirty="0"/>
          </a:p>
        </p:txBody>
      </p:sp>
      <p:sp>
        <p:nvSpPr>
          <p:cNvPr id="3" name="Content Placeholder 2"/>
          <p:cNvSpPr>
            <a:spLocks noGrp="1"/>
          </p:cNvSpPr>
          <p:nvPr>
            <p:ph idx="1"/>
          </p:nvPr>
        </p:nvSpPr>
        <p:spPr/>
        <p:txBody>
          <a:bodyPr>
            <a:normAutofit/>
          </a:bodyPr>
          <a:lstStyle/>
          <a:p>
            <a:pPr marL="0" indent="0" algn="just">
              <a:lnSpc>
                <a:spcPct val="107000"/>
              </a:lnSpc>
              <a:spcAft>
                <a:spcPts val="800"/>
              </a:spcAft>
              <a:buNone/>
            </a:pPr>
            <a:r>
              <a:rPr lang="lt-LT" b="1" dirty="0">
                <a:solidFill>
                  <a:srgbClr val="76B4A6"/>
                </a:solidFill>
                <a:effectLst/>
                <a:latin typeface="Palatino Linotype" panose="02040502050505030304" pitchFamily="18" charset="0"/>
                <a:ea typeface="Times New Roman" panose="02020603050405020304" pitchFamily="18" charset="0"/>
                <a:cs typeface="Times New Roman" panose="02020603050405020304" pitchFamily="18" charset="0"/>
              </a:rPr>
              <a:t>Po diskusijos</a:t>
            </a:r>
            <a:endParaRPr lang="en-GB" b="1" dirty="0">
              <a:solidFill>
                <a:srgbClr val="76B4A6"/>
              </a:solidFill>
              <a:effectLst/>
              <a:latin typeface="Palatino Linotype" panose="02040502050505030304" pitchFamily="18" charset="0"/>
              <a:ea typeface="Times New Roman" panose="02020603050405020304" pitchFamily="18" charset="0"/>
              <a:cs typeface="Times New Roman" panose="02020603050405020304" pitchFamily="18" charset="0"/>
            </a:endParaRPr>
          </a:p>
          <a:p>
            <a:pPr marL="0" indent="0" algn="just">
              <a:lnSpc>
                <a:spcPct val="107000"/>
              </a:lnSpc>
              <a:spcAft>
                <a:spcPts val="800"/>
              </a:spcAft>
              <a:buNone/>
            </a:pPr>
            <a:endParaRPr lang="en-GB" b="1" dirty="0">
              <a:solidFill>
                <a:srgbClr val="76B4A6"/>
              </a:solidFill>
            </a:endParaRPr>
          </a:p>
          <a:p>
            <a:pPr marL="342900" lvl="0" indent="-342900">
              <a:lnSpc>
                <a:spcPct val="107000"/>
              </a:lnSpc>
              <a:spcAft>
                <a:spcPts val="800"/>
              </a:spcAft>
              <a:buFont typeface="Symbol" panose="05050102010706020507" pitchFamily="18" charset="2"/>
              <a:buChar char=""/>
              <a:tabLst>
                <a:tab pos="228600" algn="l"/>
              </a:tabLst>
            </a:pPr>
            <a:r>
              <a:rPr lang="lt-LT" sz="3200" dirty="0">
                <a:effectLst/>
                <a:ea typeface="Calibri" panose="020F0502020204030204" pitchFamily="34" charset="0"/>
                <a:cs typeface="Times New Roman" panose="02020603050405020304" pitchFamily="18" charset="0"/>
              </a:rPr>
              <a:t>skirkite laiko apmąstyti sritis, kuriose stengsitės tobulėti būsimoms mentorystės programoms</a:t>
            </a:r>
            <a:endParaRPr lang="en-GB" sz="3200" dirty="0">
              <a:effectLst/>
              <a:ea typeface="Calibri" panose="020F0502020204030204" pitchFamily="34" charset="0"/>
              <a:cs typeface="Times New Roman" panose="02020603050405020304" pitchFamily="18" charset="0"/>
            </a:endParaRPr>
          </a:p>
          <a:p>
            <a:pPr>
              <a:buSzPct val="130000"/>
            </a:pPr>
            <a:r>
              <a:rPr lang="lt-LT" sz="3200" b="1" i="1" dirty="0">
                <a:effectLst/>
                <a:ea typeface="Calibri" panose="020F0502020204030204" pitchFamily="34" charset="0"/>
                <a:cs typeface="Times New Roman" panose="02020603050405020304" pitchFamily="18" charset="0"/>
              </a:rPr>
              <a:t>nusiųskite abiejų formų kopijas ENTER projekto kontaktui</a:t>
            </a:r>
            <a:endParaRPr lang="en-GB" sz="3200" b="1" i="1" dirty="0"/>
          </a:p>
          <a:p>
            <a:endParaRPr lang="en-GB" dirty="0"/>
          </a:p>
        </p:txBody>
      </p:sp>
    </p:spTree>
    <p:extLst>
      <p:ext uri="{BB962C8B-B14F-4D97-AF65-F5344CB8AC3E}">
        <p14:creationId xmlns:p14="http://schemas.microsoft.com/office/powerpoint/2010/main" val="2437223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7B26CE5-44CF-20D2-CBC3-6A2ADBC96BFE}"/>
              </a:ext>
            </a:extLst>
          </p:cNvPr>
          <p:cNvSpPr txBox="1"/>
          <p:nvPr/>
        </p:nvSpPr>
        <p:spPr>
          <a:xfrm>
            <a:off x="1771650" y="1751618"/>
            <a:ext cx="8858250" cy="2585323"/>
          </a:xfrm>
          <a:prstGeom prst="rect">
            <a:avLst/>
          </a:prstGeom>
          <a:noFill/>
        </p:spPr>
        <p:txBody>
          <a:bodyPr wrap="square" rtlCol="0">
            <a:spAutoFit/>
          </a:bodyPr>
          <a:lstStyle/>
          <a:p>
            <a:r>
              <a:rPr lang="en-GB" dirty="0"/>
              <a:t>Šis </a:t>
            </a:r>
            <a:r>
              <a:rPr lang="en-GB" dirty="0" err="1"/>
              <a:t>modulis</a:t>
            </a:r>
            <a:r>
              <a:rPr lang="en-GB" dirty="0"/>
              <a:t> </a:t>
            </a:r>
            <a:r>
              <a:rPr lang="en-GB" dirty="0" err="1"/>
              <a:t>yra</a:t>
            </a:r>
            <a:r>
              <a:rPr lang="en-GB" dirty="0"/>
              <a:t> Erasmus+ KA2 </a:t>
            </a:r>
            <a:r>
              <a:rPr lang="en-GB" dirty="0" err="1"/>
              <a:t>projekto</a:t>
            </a:r>
            <a:r>
              <a:rPr lang="en-GB" dirty="0"/>
              <a:t> </a:t>
            </a:r>
            <a:r>
              <a:rPr lang="en-GB" dirty="0" err="1"/>
              <a:t>dalis</a:t>
            </a:r>
            <a:r>
              <a:rPr lang="en-GB" dirty="0"/>
              <a:t> </a:t>
            </a:r>
            <a:r>
              <a:rPr lang="en-GB" dirty="0" err="1"/>
              <a:t>ir</a:t>
            </a:r>
            <a:r>
              <a:rPr lang="en-GB" dirty="0"/>
              <a:t> jo </a:t>
            </a:r>
            <a:r>
              <a:rPr lang="en-GB" dirty="0" err="1"/>
              <a:t>finansavimą</a:t>
            </a:r>
            <a:r>
              <a:rPr lang="en-GB" dirty="0"/>
              <a:t> </a:t>
            </a:r>
            <a:r>
              <a:rPr lang="en-GB" dirty="0" err="1"/>
              <a:t>remia</a:t>
            </a:r>
            <a:r>
              <a:rPr lang="en-GB" dirty="0"/>
              <a:t> Europos </a:t>
            </a:r>
            <a:r>
              <a:rPr lang="en-GB" dirty="0" err="1"/>
              <a:t>Komisija</a:t>
            </a:r>
            <a:r>
              <a:rPr lang="en-GB" dirty="0"/>
              <a:t>.</a:t>
            </a:r>
          </a:p>
          <a:p>
            <a:endParaRPr lang="en-GB" dirty="0"/>
          </a:p>
          <a:p>
            <a:endParaRPr lang="en-GB" dirty="0"/>
          </a:p>
          <a:p>
            <a:r>
              <a:rPr lang="lt-LT" b="1" dirty="0">
                <a:solidFill>
                  <a:srgbClr val="76B4A6"/>
                </a:solidFill>
              </a:rPr>
              <a:t>ENTER - Pagalba </a:t>
            </a:r>
            <a:r>
              <a:rPr lang="lt-LT" b="1" dirty="0" err="1">
                <a:solidFill>
                  <a:srgbClr val="76B4A6"/>
                </a:solidFill>
              </a:rPr>
              <a:t>marginaliam</a:t>
            </a:r>
            <a:r>
              <a:rPr lang="lt-LT" b="1" dirty="0">
                <a:solidFill>
                  <a:srgbClr val="76B4A6"/>
                </a:solidFill>
              </a:rPr>
              <a:t> jaunimui įsidarbinti naudojant inovatyvų karjeros mentorystės modelį</a:t>
            </a:r>
            <a:endParaRPr lang="en-GB" sz="1400" b="1" dirty="0">
              <a:solidFill>
                <a:srgbClr val="76B4A6"/>
              </a:solidFill>
            </a:endParaRPr>
          </a:p>
          <a:p>
            <a:endParaRPr lang="en-GB" dirty="0"/>
          </a:p>
          <a:p>
            <a:r>
              <a:rPr lang="lt-LT" i="1" dirty="0"/>
              <a:t>Šis projektas finansuojamas remiant Europos Komisijai. Šis leidinys atspindi tik autoriaus požiūrį, todėl Komisija negali būti laikoma atsakinga už bet kokį jame pateikiamos informacijos naudojimą. </a:t>
            </a:r>
          </a:p>
        </p:txBody>
      </p:sp>
    </p:spTree>
    <p:extLst>
      <p:ext uri="{BB962C8B-B14F-4D97-AF65-F5344CB8AC3E}">
        <p14:creationId xmlns:p14="http://schemas.microsoft.com/office/powerpoint/2010/main" val="3428411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889" y="1545996"/>
            <a:ext cx="10759911" cy="4927375"/>
          </a:xfrm>
        </p:spPr>
        <p:txBody>
          <a:bodyPr>
            <a:normAutofit/>
          </a:bodyPr>
          <a:lstStyle/>
          <a:p>
            <a:pPr marL="0" indent="0">
              <a:buNone/>
            </a:pPr>
            <a:r>
              <a:rPr lang="lt-LT" b="1" dirty="0">
                <a:solidFill>
                  <a:srgbClr val="76B4A6"/>
                </a:solidFill>
              </a:rPr>
              <a:t>Tikslai</a:t>
            </a:r>
            <a:endParaRPr lang="en-GB" sz="2000" dirty="0">
              <a:highlight>
                <a:srgbClr val="FFFF00"/>
              </a:highlight>
            </a:endParaRPr>
          </a:p>
          <a:p>
            <a:pPr marL="0" indent="0">
              <a:buNone/>
            </a:pPr>
            <a:r>
              <a:rPr lang="lt-LT" sz="2200" dirty="0"/>
              <a:t>Šiuo moduliu siekiama suteikti institucijoms ir asmenims galimybę nustatyti, ar mentorystė pasiekia norimų tikslų ir rezultatų. Idealiu atveju tokios priemonės nustato, kaip mentorystė ar konkretūs mentorystės veiksniai prisideda prie norimų rezultatų pasiekimo, ir suteikia konkrečių įžvalgų apie intervencijų veikimą.</a:t>
            </a:r>
          </a:p>
          <a:p>
            <a:pPr marL="0" indent="0">
              <a:buNone/>
            </a:pPr>
            <a:r>
              <a:rPr lang="lt-LT" b="1" dirty="0">
                <a:solidFill>
                  <a:srgbClr val="76B4A6"/>
                </a:solidFill>
              </a:rPr>
              <a:t>Mokymo rezultatai</a:t>
            </a:r>
            <a:endParaRPr lang="en-GB" b="1" dirty="0">
              <a:solidFill>
                <a:srgbClr val="76B4A6"/>
              </a:solidFill>
            </a:endParaRPr>
          </a:p>
          <a:p>
            <a:pPr marL="0" indent="0">
              <a:buNone/>
            </a:pPr>
            <a:r>
              <a:rPr lang="lt-LT" sz="2200" dirty="0"/>
              <a:t>Praėję šį modulį galėsite:</a:t>
            </a:r>
          </a:p>
          <a:p>
            <a:r>
              <a:rPr lang="lt-LT" sz="2200" dirty="0"/>
              <a:t>įvertinti mentorystės patirties kokybę, taikomus mokymo ir vertinimo metodus.</a:t>
            </a:r>
          </a:p>
          <a:p>
            <a:r>
              <a:rPr lang="lt-LT" sz="2200" dirty="0"/>
              <a:t>ateityje gerinti mentorystės patirtį naudojant moduliui skirtas vertinimo priemones</a:t>
            </a:r>
          </a:p>
          <a:p>
            <a:r>
              <a:rPr lang="lt-LT" sz="2200" dirty="0"/>
              <a:t>nustatyti, ar mentorystės metu buvo pasiekti mokinių nusistatyti tikslai</a:t>
            </a:r>
            <a:endParaRPr lang="en-GB" sz="2000" dirty="0"/>
          </a:p>
        </p:txBody>
      </p:sp>
      <p:sp>
        <p:nvSpPr>
          <p:cNvPr id="2" name="Title 1"/>
          <p:cNvSpPr>
            <a:spLocks noGrp="1"/>
          </p:cNvSpPr>
          <p:nvPr>
            <p:ph type="title"/>
          </p:nvPr>
        </p:nvSpPr>
        <p:spPr>
          <a:xfrm>
            <a:off x="1" y="368944"/>
            <a:ext cx="12191999" cy="945621"/>
          </a:xfrm>
        </p:spPr>
        <p:txBody>
          <a:bodyPr>
            <a:noAutofit/>
          </a:bodyPr>
          <a:lstStyle/>
          <a:p>
            <a:r>
              <a:rPr lang="lt-LT" sz="4000" dirty="0"/>
              <a:t>Įvadas</a:t>
            </a:r>
            <a:endParaRPr lang="en-GB" sz="4000" dirty="0"/>
          </a:p>
        </p:txBody>
      </p:sp>
    </p:spTree>
    <p:extLst>
      <p:ext uri="{BB962C8B-B14F-4D97-AF65-F5344CB8AC3E}">
        <p14:creationId xmlns:p14="http://schemas.microsoft.com/office/powerpoint/2010/main" val="4121186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9D093165-7309-4B22-A990-3F0F6438B294}"/>
              </a:ext>
            </a:extLst>
          </p:cNvPr>
          <p:cNvSpPr>
            <a:spLocks noGrp="1"/>
          </p:cNvSpPr>
          <p:nvPr>
            <p:ph idx="1"/>
          </p:nvPr>
        </p:nvSpPr>
        <p:spPr>
          <a:xfrm>
            <a:off x="838200" y="572012"/>
            <a:ext cx="10515600" cy="4351338"/>
          </a:xfrm>
        </p:spPr>
        <p:txBody>
          <a:bodyPr/>
          <a:lstStyle/>
          <a:p>
            <a:pPr marL="0" indent="0">
              <a:buNone/>
            </a:pPr>
            <a:r>
              <a:rPr lang="lt-LT" sz="3200" b="1" dirty="0">
                <a:solidFill>
                  <a:srgbClr val="76B4A6"/>
                </a:solidFill>
              </a:rPr>
              <a:t>Turinys</a:t>
            </a:r>
            <a:endParaRPr lang="en-GB" sz="3200" b="1" dirty="0">
              <a:solidFill>
                <a:srgbClr val="76B4A6"/>
              </a:solidFill>
            </a:endParaRPr>
          </a:p>
          <a:p>
            <a:pPr marL="0" indent="0">
              <a:spcBef>
                <a:spcPts val="3000"/>
              </a:spcBef>
              <a:buNone/>
            </a:pPr>
            <a:r>
              <a:rPr lang="en-GB" dirty="0" err="1"/>
              <a:t>Modulis</a:t>
            </a:r>
            <a:r>
              <a:rPr lang="en-GB" dirty="0"/>
              <a:t> </a:t>
            </a:r>
            <a:r>
              <a:rPr lang="en-GB" dirty="0" err="1"/>
              <a:t>yra</a:t>
            </a:r>
            <a:r>
              <a:rPr lang="en-GB" dirty="0"/>
              <a:t> </a:t>
            </a:r>
            <a:r>
              <a:rPr lang="en-GB" dirty="0" err="1"/>
              <a:t>padalintas</a:t>
            </a:r>
            <a:r>
              <a:rPr lang="en-GB" dirty="0"/>
              <a:t> į 2 </a:t>
            </a:r>
            <a:r>
              <a:rPr lang="en-GB" dirty="0" err="1"/>
              <a:t>skyrius</a:t>
            </a:r>
            <a:r>
              <a:rPr lang="en-GB" dirty="0"/>
              <a:t>:</a:t>
            </a:r>
            <a:endParaRPr lang="lt-LT" dirty="0"/>
          </a:p>
          <a:p>
            <a:pPr>
              <a:spcBef>
                <a:spcPts val="3000"/>
              </a:spcBef>
            </a:pPr>
            <a:r>
              <a:rPr lang="en-GB" dirty="0"/>
              <a:t>1</a:t>
            </a:r>
            <a:r>
              <a:rPr lang="lt-LT" dirty="0"/>
              <a:t> skyrius</a:t>
            </a:r>
            <a:r>
              <a:rPr lang="en-GB" dirty="0"/>
              <a:t>: Darbo </a:t>
            </a:r>
            <a:r>
              <a:rPr lang="en-GB" dirty="0" err="1"/>
              <a:t>pokalbio</a:t>
            </a:r>
            <a:r>
              <a:rPr lang="en-GB" dirty="0"/>
              <a:t> </a:t>
            </a:r>
            <a:r>
              <a:rPr lang="en-GB" dirty="0" err="1"/>
              <a:t>simuliacija</a:t>
            </a:r>
            <a:r>
              <a:rPr lang="en-GB" dirty="0"/>
              <a:t> </a:t>
            </a:r>
            <a:endParaRPr lang="lt-LT" dirty="0"/>
          </a:p>
          <a:p>
            <a:pPr>
              <a:spcBef>
                <a:spcPts val="3000"/>
              </a:spcBef>
            </a:pPr>
            <a:r>
              <a:rPr lang="lt-LT" dirty="0"/>
              <a:t>2 skyrius: Mentorystės sėkmės įvertinimas</a:t>
            </a:r>
            <a:endParaRPr lang="en-GB" dirty="0"/>
          </a:p>
        </p:txBody>
      </p:sp>
    </p:spTree>
    <p:extLst>
      <p:ext uri="{BB962C8B-B14F-4D97-AF65-F5344CB8AC3E}">
        <p14:creationId xmlns:p14="http://schemas.microsoft.com/office/powerpoint/2010/main" val="1792534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C33EBE-9BF8-BC4A-88FB-BA1DD61E55F5}"/>
              </a:ext>
            </a:extLst>
          </p:cNvPr>
          <p:cNvSpPr>
            <a:spLocks noGrp="1"/>
          </p:cNvSpPr>
          <p:nvPr>
            <p:ph type="title"/>
          </p:nvPr>
        </p:nvSpPr>
        <p:spPr/>
        <p:txBody>
          <a:bodyPr/>
          <a:lstStyle/>
          <a:p>
            <a:pPr algn="ctr"/>
            <a:r>
              <a:rPr lang="en-GB" sz="6000" dirty="0"/>
              <a:t>1</a:t>
            </a:r>
            <a:r>
              <a:rPr lang="lt-LT" sz="6000" dirty="0"/>
              <a:t> skyrius</a:t>
            </a:r>
            <a:r>
              <a:rPr lang="en-GB" sz="6000" dirty="0"/>
              <a:t>: </a:t>
            </a:r>
            <a:r>
              <a:rPr lang="en-GB" dirty="0"/>
              <a:t>Darbo </a:t>
            </a:r>
            <a:r>
              <a:rPr lang="en-GB" dirty="0" err="1"/>
              <a:t>pokalbio</a:t>
            </a:r>
            <a:r>
              <a:rPr lang="en-GB" dirty="0"/>
              <a:t> </a:t>
            </a:r>
            <a:r>
              <a:rPr lang="en-GB" dirty="0" err="1"/>
              <a:t>simuliacija</a:t>
            </a:r>
            <a:r>
              <a:rPr lang="en-GB" dirty="0"/>
              <a:t> </a:t>
            </a:r>
            <a:br>
              <a:rPr lang="en-GB" dirty="0">
                <a:latin typeface="Arial Unicode MS" panose="020B0604020202020204" pitchFamily="34" charset="-128"/>
                <a:ea typeface="Calibri" panose="020F0502020204030204" pitchFamily="34" charset="0"/>
                <a:cs typeface="Times New Roman" panose="02020603050405020304" pitchFamily="18" charset="0"/>
              </a:rPr>
            </a:br>
            <a:endParaRPr lang="fr-FR" dirty="0"/>
          </a:p>
        </p:txBody>
      </p:sp>
      <p:sp>
        <p:nvSpPr>
          <p:cNvPr id="4" name="Text Placeholder 3"/>
          <p:cNvSpPr>
            <a:spLocks noGrp="1"/>
          </p:cNvSpPr>
          <p:nvPr>
            <p:ph type="body" idx="1"/>
          </p:nvPr>
        </p:nvSpPr>
        <p:spPr/>
        <p:txBody>
          <a:bodyPr/>
          <a:lstStyle/>
          <a:p>
            <a:endParaRPr lang="en-GB"/>
          </a:p>
        </p:txBody>
      </p:sp>
    </p:spTree>
    <p:extLst>
      <p:ext uri="{BB962C8B-B14F-4D97-AF65-F5344CB8AC3E}">
        <p14:creationId xmlns:p14="http://schemas.microsoft.com/office/powerpoint/2010/main" val="440864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A3D242-3FD6-F145-BF48-767C5B28A07F}"/>
              </a:ext>
            </a:extLst>
          </p:cNvPr>
          <p:cNvSpPr>
            <a:spLocks noGrp="1"/>
          </p:cNvSpPr>
          <p:nvPr>
            <p:ph type="title"/>
          </p:nvPr>
        </p:nvSpPr>
        <p:spPr/>
        <p:txBody>
          <a:bodyPr/>
          <a:lstStyle/>
          <a:p>
            <a:r>
              <a:rPr lang="lt-LT" dirty="0"/>
              <a:t>Įvadas</a:t>
            </a:r>
            <a:endParaRPr lang="fr-FR" dirty="0"/>
          </a:p>
        </p:txBody>
      </p:sp>
      <p:sp>
        <p:nvSpPr>
          <p:cNvPr id="3" name="Espace réservé du contenu 2">
            <a:extLst>
              <a:ext uri="{FF2B5EF4-FFF2-40B4-BE49-F238E27FC236}">
                <a16:creationId xmlns:a16="http://schemas.microsoft.com/office/drawing/2014/main" id="{D94351CE-B2E4-9A45-A526-6EDBFD16DADD}"/>
              </a:ext>
            </a:extLst>
          </p:cNvPr>
          <p:cNvSpPr>
            <a:spLocks noGrp="1"/>
          </p:cNvSpPr>
          <p:nvPr>
            <p:ph idx="1"/>
          </p:nvPr>
        </p:nvSpPr>
        <p:spPr/>
        <p:txBody>
          <a:bodyPr/>
          <a:lstStyle/>
          <a:p>
            <a:pPr marL="0" indent="0">
              <a:buNone/>
            </a:pPr>
            <a:r>
              <a:rPr lang="lt-LT" dirty="0"/>
              <a:t>Skyriaus tikslas – suteikti aktyvaus mokymosi patirtį saugioje aplinkoje, kur galima išnagrinėti etinius klausimus, susijusius su realia problema.</a:t>
            </a:r>
          </a:p>
          <a:p>
            <a:pPr marL="0" indent="0">
              <a:buNone/>
            </a:pPr>
            <a:r>
              <a:rPr lang="lt-LT" b="1" dirty="0">
                <a:solidFill>
                  <a:srgbClr val="76B4A6"/>
                </a:solidFill>
              </a:rPr>
              <a:t>Tikslai</a:t>
            </a:r>
            <a:endParaRPr lang="en-GB" b="1" dirty="0">
              <a:solidFill>
                <a:srgbClr val="76B4A6"/>
              </a:solidFill>
            </a:endParaRPr>
          </a:p>
          <a:p>
            <a:pPr marL="0" indent="0">
              <a:buNone/>
            </a:pPr>
            <a:r>
              <a:rPr lang="lt-LT" dirty="0"/>
              <a:t>Praėję šį skyrių:</a:t>
            </a:r>
          </a:p>
          <a:p>
            <a:r>
              <a:rPr lang="lt-LT" dirty="0"/>
              <a:t>Galėsite išanalizuoti mokinio elgesį naudojant darbo pokalbio simuliaciją</a:t>
            </a:r>
            <a:endParaRPr lang="fr-FR" dirty="0"/>
          </a:p>
        </p:txBody>
      </p:sp>
    </p:spTree>
    <p:extLst>
      <p:ext uri="{BB962C8B-B14F-4D97-AF65-F5344CB8AC3E}">
        <p14:creationId xmlns:p14="http://schemas.microsoft.com/office/powerpoint/2010/main" val="3492367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A3D242-3FD6-F145-BF48-767C5B28A07F}"/>
              </a:ext>
            </a:extLst>
          </p:cNvPr>
          <p:cNvSpPr>
            <a:spLocks noGrp="1"/>
          </p:cNvSpPr>
          <p:nvPr>
            <p:ph type="title"/>
          </p:nvPr>
        </p:nvSpPr>
        <p:spPr>
          <a:xfrm>
            <a:off x="0" y="681037"/>
            <a:ext cx="12191999" cy="945621"/>
          </a:xfrm>
        </p:spPr>
        <p:txBody>
          <a:bodyPr/>
          <a:lstStyle/>
          <a:p>
            <a:r>
              <a:rPr lang="lt-LT" dirty="0"/>
              <a:t>Vaidmenų žaidimas</a:t>
            </a:r>
            <a:endParaRPr lang="fr-FR" dirty="0"/>
          </a:p>
        </p:txBody>
      </p:sp>
      <p:sp>
        <p:nvSpPr>
          <p:cNvPr id="3" name="Espace réservé du contenu 2">
            <a:extLst>
              <a:ext uri="{FF2B5EF4-FFF2-40B4-BE49-F238E27FC236}">
                <a16:creationId xmlns:a16="http://schemas.microsoft.com/office/drawing/2014/main" id="{D94351CE-B2E4-9A45-A526-6EDBFD16DADD}"/>
              </a:ext>
            </a:extLst>
          </p:cNvPr>
          <p:cNvSpPr>
            <a:spLocks noGrp="1"/>
          </p:cNvSpPr>
          <p:nvPr>
            <p:ph idx="1"/>
          </p:nvPr>
        </p:nvSpPr>
        <p:spPr/>
        <p:txBody>
          <a:bodyPr>
            <a:normAutofit fontScale="92500" lnSpcReduction="20000"/>
          </a:bodyPr>
          <a:lstStyle/>
          <a:p>
            <a:pPr marL="711200" indent="0" algn="just">
              <a:buNone/>
            </a:pPr>
            <a:r>
              <a:rPr lang="lt-LT" b="1" dirty="0"/>
              <a:t>Užduotis</a:t>
            </a:r>
            <a:r>
              <a:rPr lang="en-GB" dirty="0"/>
              <a:t>: </a:t>
            </a:r>
          </a:p>
          <a:p>
            <a:pPr marL="711200" indent="0" algn="just">
              <a:buNone/>
            </a:pPr>
            <a:endParaRPr lang="en-GB" dirty="0"/>
          </a:p>
          <a:p>
            <a:pPr marL="711200" indent="0" algn="just">
              <a:buNone/>
            </a:pPr>
            <a:r>
              <a:rPr lang="lt-LT" dirty="0"/>
              <a:t>Užduoties tikslas – suteikti aktyvaus mokymosi patirtį, kai saugioje aplinkoje galima išnagrinėti konkrečias problemas.</a:t>
            </a:r>
          </a:p>
          <a:p>
            <a:pPr marL="711200" indent="0" algn="just">
              <a:buNone/>
            </a:pPr>
            <a:endParaRPr lang="en-GB" dirty="0"/>
          </a:p>
          <a:p>
            <a:pPr marL="711200" indent="0" algn="just">
              <a:buNone/>
            </a:pPr>
            <a:r>
              <a:rPr lang="en-GB" i="1" u="sng" dirty="0" err="1"/>
              <a:t>Darbas</a:t>
            </a:r>
            <a:r>
              <a:rPr lang="en-GB" i="1" u="sng" dirty="0"/>
              <a:t> </a:t>
            </a:r>
            <a:r>
              <a:rPr lang="en-GB" i="1" u="sng" dirty="0" err="1"/>
              <a:t>poromis</a:t>
            </a:r>
            <a:r>
              <a:rPr lang="en-GB" dirty="0"/>
              <a:t>, </a:t>
            </a:r>
            <a:r>
              <a:rPr lang="en-GB" b="1" dirty="0"/>
              <a:t>20 mi</a:t>
            </a:r>
            <a:r>
              <a:rPr lang="lt-LT" b="1" dirty="0" err="1"/>
              <a:t>nučių</a:t>
            </a:r>
            <a:r>
              <a:rPr lang="en-GB" dirty="0"/>
              <a:t>:</a:t>
            </a:r>
          </a:p>
          <a:p>
            <a:pPr marL="1225550" indent="-514350" algn="just">
              <a:buFont typeface="+mj-lt"/>
              <a:buAutoNum type="arabicPeriod"/>
            </a:pPr>
            <a:r>
              <a:rPr lang="en-GB" dirty="0" err="1"/>
              <a:t>Nuspręskite</a:t>
            </a:r>
            <a:r>
              <a:rPr lang="en-GB" dirty="0"/>
              <a:t>, kas bus </a:t>
            </a:r>
            <a:r>
              <a:rPr lang="en-GB" dirty="0" err="1"/>
              <a:t>mentorius</a:t>
            </a:r>
            <a:r>
              <a:rPr lang="en-GB" dirty="0"/>
              <a:t> </a:t>
            </a:r>
            <a:r>
              <a:rPr lang="en-GB" dirty="0" err="1"/>
              <a:t>ir</a:t>
            </a:r>
            <a:r>
              <a:rPr lang="en-GB" dirty="0"/>
              <a:t> kas bus </a:t>
            </a:r>
            <a:r>
              <a:rPr lang="en-GB" dirty="0" err="1"/>
              <a:t>mokinys</a:t>
            </a:r>
            <a:endParaRPr lang="en-GB" dirty="0"/>
          </a:p>
          <a:p>
            <a:pPr marL="1225550" indent="-514350" algn="just">
              <a:buFont typeface="+mj-lt"/>
              <a:buAutoNum type="arabicPeriod"/>
            </a:pPr>
            <a:r>
              <a:rPr lang="en-GB" dirty="0" err="1"/>
              <a:t>Mentorius</a:t>
            </a:r>
            <a:r>
              <a:rPr lang="en-GB" dirty="0"/>
              <a:t>, </a:t>
            </a:r>
            <a:r>
              <a:rPr lang="en-GB" dirty="0" err="1"/>
              <a:t>atliks</a:t>
            </a:r>
            <a:r>
              <a:rPr lang="en-GB" dirty="0"/>
              <a:t> </a:t>
            </a:r>
            <a:r>
              <a:rPr lang="en-GB" dirty="0" err="1"/>
              <a:t>darbdavio</a:t>
            </a:r>
            <a:r>
              <a:rPr lang="en-GB" dirty="0"/>
              <a:t> </a:t>
            </a:r>
            <a:r>
              <a:rPr lang="en-GB" dirty="0" err="1"/>
              <a:t>vaidmenį</a:t>
            </a:r>
            <a:r>
              <a:rPr lang="en-GB" dirty="0"/>
              <a:t> </a:t>
            </a:r>
            <a:r>
              <a:rPr lang="en-GB" dirty="0" err="1"/>
              <a:t>darbo</a:t>
            </a:r>
            <a:r>
              <a:rPr lang="en-GB" dirty="0"/>
              <a:t> </a:t>
            </a:r>
            <a:r>
              <a:rPr lang="en-GB" dirty="0" err="1"/>
              <a:t>pokalbio</a:t>
            </a:r>
            <a:r>
              <a:rPr lang="en-GB" dirty="0"/>
              <a:t> </a:t>
            </a:r>
            <a:r>
              <a:rPr lang="en-GB" dirty="0" err="1"/>
              <a:t>metu</a:t>
            </a:r>
            <a:r>
              <a:rPr lang="en-GB" dirty="0"/>
              <a:t>. </a:t>
            </a:r>
            <a:r>
              <a:rPr lang="en-GB" dirty="0" err="1"/>
              <a:t>Jis</a:t>
            </a:r>
            <a:r>
              <a:rPr lang="en-GB" dirty="0"/>
              <a:t> </a:t>
            </a:r>
            <a:r>
              <a:rPr lang="en-GB" dirty="0" err="1"/>
              <a:t>turi</a:t>
            </a:r>
            <a:r>
              <a:rPr lang="en-GB" dirty="0"/>
              <a:t> </a:t>
            </a:r>
            <a:r>
              <a:rPr lang="en-GB" dirty="0" err="1"/>
              <a:t>užduoti</a:t>
            </a:r>
            <a:r>
              <a:rPr lang="en-GB" dirty="0"/>
              <a:t> </a:t>
            </a:r>
            <a:r>
              <a:rPr lang="en-GB" dirty="0" err="1"/>
              <a:t>mokiniui</a:t>
            </a:r>
            <a:r>
              <a:rPr lang="en-GB" dirty="0"/>
              <a:t> </a:t>
            </a:r>
            <a:r>
              <a:rPr lang="en-GB" dirty="0" err="1"/>
              <a:t>techninius</a:t>
            </a:r>
            <a:r>
              <a:rPr lang="en-GB" dirty="0"/>
              <a:t> </a:t>
            </a:r>
            <a:r>
              <a:rPr lang="en-GB" dirty="0" err="1"/>
              <a:t>klausimus</a:t>
            </a:r>
            <a:r>
              <a:rPr lang="en-GB" dirty="0"/>
              <a:t> </a:t>
            </a:r>
            <a:r>
              <a:rPr lang="en-GB" dirty="0" err="1"/>
              <a:t>apie</a:t>
            </a:r>
            <a:r>
              <a:rPr lang="en-GB" dirty="0"/>
              <a:t> jo </a:t>
            </a:r>
            <a:r>
              <a:rPr lang="en-GB" dirty="0" err="1"/>
              <a:t>įgūdžius</a:t>
            </a:r>
            <a:r>
              <a:rPr lang="en-GB" dirty="0"/>
              <a:t>, </a:t>
            </a:r>
            <a:r>
              <a:rPr lang="en-GB" dirty="0" err="1"/>
              <a:t>asmenybę</a:t>
            </a:r>
            <a:r>
              <a:rPr lang="en-GB" dirty="0"/>
              <a:t> </a:t>
            </a:r>
            <a:r>
              <a:rPr lang="en-GB" dirty="0" err="1"/>
              <a:t>ir</a:t>
            </a:r>
            <a:r>
              <a:rPr lang="en-GB" dirty="0"/>
              <a:t> pan.</a:t>
            </a:r>
          </a:p>
          <a:p>
            <a:pPr marL="1225550" indent="-514350" algn="just">
              <a:buFont typeface="+mj-lt"/>
              <a:buAutoNum type="arabicPeriod"/>
            </a:pPr>
            <a:r>
              <a:rPr lang="en-GB" dirty="0" err="1"/>
              <a:t>Mokinys</a:t>
            </a:r>
            <a:r>
              <a:rPr lang="en-GB" dirty="0"/>
              <a:t> </a:t>
            </a:r>
            <a:r>
              <a:rPr lang="en-GB" dirty="0" err="1"/>
              <a:t>atliks</a:t>
            </a:r>
            <a:r>
              <a:rPr lang="en-GB" dirty="0"/>
              <a:t> </a:t>
            </a:r>
            <a:r>
              <a:rPr lang="en-GB" dirty="0" err="1"/>
              <a:t>kandidato</a:t>
            </a:r>
            <a:r>
              <a:rPr lang="en-GB" dirty="0"/>
              <a:t> į </a:t>
            </a:r>
            <a:r>
              <a:rPr lang="en-GB" dirty="0" err="1"/>
              <a:t>darbą</a:t>
            </a:r>
            <a:r>
              <a:rPr lang="en-GB" dirty="0"/>
              <a:t> </a:t>
            </a:r>
            <a:r>
              <a:rPr lang="en-GB" dirty="0" err="1"/>
              <a:t>vaidmenį</a:t>
            </a:r>
            <a:r>
              <a:rPr lang="en-GB" dirty="0"/>
              <a:t> </a:t>
            </a:r>
            <a:r>
              <a:rPr lang="en-GB" dirty="0" err="1"/>
              <a:t>ir</a:t>
            </a:r>
            <a:r>
              <a:rPr lang="en-GB" dirty="0"/>
              <a:t> </a:t>
            </a:r>
            <a:r>
              <a:rPr lang="en-GB" dirty="0" err="1"/>
              <a:t>atsakys</a:t>
            </a:r>
            <a:r>
              <a:rPr lang="en-GB" dirty="0"/>
              <a:t> į </a:t>
            </a:r>
            <a:r>
              <a:rPr lang="en-GB" dirty="0" err="1"/>
              <a:t>klausimus</a:t>
            </a:r>
            <a:r>
              <a:rPr lang="en-GB" dirty="0"/>
              <a:t>.</a:t>
            </a:r>
          </a:p>
          <a:p>
            <a:pPr algn="just"/>
            <a:endParaRPr lang="en-GB" dirty="0"/>
          </a:p>
          <a:p>
            <a:pPr marL="0" indent="0">
              <a:buNone/>
            </a:pPr>
            <a:endParaRPr lang="fr-FR" dirty="0"/>
          </a:p>
        </p:txBody>
      </p:sp>
      <p:pic>
        <p:nvPicPr>
          <p:cNvPr id="5" name="Picture 2" descr="Cosplay, dissemble, playact, pretend, roleplay icon - Download on Iconfinder">
            <a:extLst>
              <a:ext uri="{FF2B5EF4-FFF2-40B4-BE49-F238E27FC236}">
                <a16:creationId xmlns:a16="http://schemas.microsoft.com/office/drawing/2014/main" id="{9BF68E81-AB77-B142-AC0A-45B463331D3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252146" y="603020"/>
            <a:ext cx="1101654" cy="110165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1825625"/>
            <a:ext cx="719455" cy="719455"/>
          </a:xfrm>
          <a:prstGeom prst="rect">
            <a:avLst/>
          </a:prstGeom>
        </p:spPr>
      </p:pic>
    </p:spTree>
    <p:extLst>
      <p:ext uri="{BB962C8B-B14F-4D97-AF65-F5344CB8AC3E}">
        <p14:creationId xmlns:p14="http://schemas.microsoft.com/office/powerpoint/2010/main" val="2061671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C33EBE-9BF8-BC4A-88FB-BA1DD61E55F5}"/>
              </a:ext>
            </a:extLst>
          </p:cNvPr>
          <p:cNvSpPr>
            <a:spLocks noGrp="1"/>
          </p:cNvSpPr>
          <p:nvPr>
            <p:ph type="title"/>
          </p:nvPr>
        </p:nvSpPr>
        <p:spPr/>
        <p:txBody>
          <a:bodyPr/>
          <a:lstStyle/>
          <a:p>
            <a:pPr algn="ctr"/>
            <a:r>
              <a:rPr lang="en-GB" sz="6000" dirty="0"/>
              <a:t>2</a:t>
            </a:r>
            <a:r>
              <a:rPr lang="lt-LT" sz="6000"/>
              <a:t> skyrius</a:t>
            </a:r>
            <a:r>
              <a:rPr lang="en-GB" sz="6000"/>
              <a:t>: </a:t>
            </a:r>
            <a:r>
              <a:rPr lang="lt-LT" dirty="0"/>
              <a:t>Mentorystės sėkmės įvertinimas</a:t>
            </a:r>
            <a:br>
              <a:rPr lang="en-GB" dirty="0">
                <a:latin typeface="Arial Unicode MS" panose="020B0604020202020204" pitchFamily="34" charset="-128"/>
                <a:ea typeface="Calibri" panose="020F0502020204030204" pitchFamily="34" charset="0"/>
                <a:cs typeface="Times New Roman" panose="02020603050405020304" pitchFamily="18" charset="0"/>
              </a:rPr>
            </a:br>
            <a:endParaRPr lang="fr-FR" dirty="0"/>
          </a:p>
        </p:txBody>
      </p:sp>
      <p:sp>
        <p:nvSpPr>
          <p:cNvPr id="4" name="Text Placeholder 3"/>
          <p:cNvSpPr>
            <a:spLocks noGrp="1"/>
          </p:cNvSpPr>
          <p:nvPr>
            <p:ph type="body" idx="1"/>
          </p:nvPr>
        </p:nvSpPr>
        <p:spPr/>
        <p:txBody>
          <a:bodyPr/>
          <a:lstStyle/>
          <a:p>
            <a:endParaRPr lang="en-GB"/>
          </a:p>
        </p:txBody>
      </p:sp>
    </p:spTree>
    <p:extLst>
      <p:ext uri="{BB962C8B-B14F-4D97-AF65-F5344CB8AC3E}">
        <p14:creationId xmlns:p14="http://schemas.microsoft.com/office/powerpoint/2010/main" val="1037416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lt-LT" dirty="0"/>
              <a:t>Tikslai</a:t>
            </a:r>
            <a:endParaRPr lang="en-GB" dirty="0"/>
          </a:p>
        </p:txBody>
      </p:sp>
      <p:sp>
        <p:nvSpPr>
          <p:cNvPr id="3" name="Content Placeholder 2"/>
          <p:cNvSpPr>
            <a:spLocks noGrp="1"/>
          </p:cNvSpPr>
          <p:nvPr>
            <p:ph idx="1"/>
          </p:nvPr>
        </p:nvSpPr>
        <p:spPr>
          <a:xfrm>
            <a:off x="838200" y="2359741"/>
            <a:ext cx="10515600" cy="3817221"/>
          </a:xfrm>
        </p:spPr>
        <p:txBody>
          <a:bodyPr>
            <a:normAutofit/>
          </a:bodyPr>
          <a:lstStyle/>
          <a:p>
            <a:pPr marL="0" indent="0">
              <a:buNone/>
            </a:pPr>
            <a:r>
              <a:rPr lang="lt-LT" dirty="0"/>
              <a:t>Praėję šį skyrių:</a:t>
            </a:r>
            <a:endParaRPr lang="en-GB" dirty="0"/>
          </a:p>
          <a:p>
            <a:pPr lvl="0"/>
            <a:r>
              <a:rPr lang="lt-LT" dirty="0"/>
              <a:t>Padiskutuosite ir pasidalinsite bendra mentorystės patirtimi ir jausmais</a:t>
            </a:r>
          </a:p>
          <a:p>
            <a:pPr lvl="0"/>
            <a:r>
              <a:rPr lang="lt-LT" dirty="0"/>
              <a:t>Aptarsite mokinio ateities planus</a:t>
            </a:r>
          </a:p>
          <a:p>
            <a:pPr lvl="0"/>
            <a:r>
              <a:rPr lang="lt-LT" dirty="0"/>
              <a:t>Aptarsite bendrą mentorystės patirtį</a:t>
            </a:r>
          </a:p>
          <a:p>
            <a:pPr lvl="0"/>
            <a:r>
              <a:rPr lang="lt-LT" dirty="0"/>
              <a:t>Panagrinėsite, kaip pasiekti gerų rezultatų, išvengti kliūčių ir ką kitą kartą būtų galima padaryti kitaip</a:t>
            </a:r>
            <a:endParaRPr lang="fr-FR" dirty="0"/>
          </a:p>
          <a:p>
            <a:pPr marL="0" indent="0">
              <a:buNone/>
            </a:pPr>
            <a:endParaRPr lang="en-GB" dirty="0"/>
          </a:p>
        </p:txBody>
      </p:sp>
      <p:sp>
        <p:nvSpPr>
          <p:cNvPr id="4" name="ZoneTexte 3">
            <a:extLst>
              <a:ext uri="{FF2B5EF4-FFF2-40B4-BE49-F238E27FC236}">
                <a16:creationId xmlns:a16="http://schemas.microsoft.com/office/drawing/2014/main" id="{75B2953F-3424-EC40-93BF-3991D3A016A0}"/>
              </a:ext>
            </a:extLst>
          </p:cNvPr>
          <p:cNvSpPr txBox="1"/>
          <p:nvPr/>
        </p:nvSpPr>
        <p:spPr>
          <a:xfrm>
            <a:off x="494270" y="6437870"/>
            <a:ext cx="184731" cy="369332"/>
          </a:xfrm>
          <a:prstGeom prst="rect">
            <a:avLst/>
          </a:prstGeom>
          <a:noFill/>
        </p:spPr>
        <p:txBody>
          <a:bodyPr wrap="none" rtlCol="0">
            <a:spAutoFit/>
          </a:bodyPr>
          <a:lstStyle/>
          <a:p>
            <a:endParaRPr lang="fr-FR" dirty="0"/>
          </a:p>
        </p:txBody>
      </p:sp>
    </p:spTree>
    <p:extLst>
      <p:ext uri="{BB962C8B-B14F-4D97-AF65-F5344CB8AC3E}">
        <p14:creationId xmlns:p14="http://schemas.microsoft.com/office/powerpoint/2010/main" val="10462948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6220</TotalTime>
  <Words>759</Words>
  <Application>Microsoft Office PowerPoint</Application>
  <PresentationFormat>Widescreen</PresentationFormat>
  <Paragraphs>94</Paragraphs>
  <Slides>15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Arial</vt:lpstr>
      <vt:lpstr>Arial Unicode MS</vt:lpstr>
      <vt:lpstr>Calibri</vt:lpstr>
      <vt:lpstr>Calibri Light</vt:lpstr>
      <vt:lpstr>Courier New</vt:lpstr>
      <vt:lpstr>Palatino Linotype</vt:lpstr>
      <vt:lpstr>Symbol</vt:lpstr>
      <vt:lpstr>Wingdings</vt:lpstr>
      <vt:lpstr>Office Theme</vt:lpstr>
      <vt:lpstr>Modulis Nr. 4: Mentorystės programos vertinimas</vt:lpstr>
      <vt:lpstr>PowerPoint Presentation</vt:lpstr>
      <vt:lpstr>Įvadas</vt:lpstr>
      <vt:lpstr>PowerPoint Presentation</vt:lpstr>
      <vt:lpstr>1 skyrius: Darbo pokalbio simuliacija  </vt:lpstr>
      <vt:lpstr>Įvadas</vt:lpstr>
      <vt:lpstr>Vaidmenų žaidimas</vt:lpstr>
      <vt:lpstr>2 skyrius: Mentorystės sėkmės įvertinimas </vt:lpstr>
      <vt:lpstr>Tikslai</vt:lpstr>
      <vt:lpstr> Vertinimo nauda </vt:lpstr>
      <vt:lpstr>Kirkpatrick modelis</vt:lpstr>
      <vt:lpstr> Mentorystės patirties vertinimas</vt:lpstr>
      <vt:lpstr>Paskutinio mentorystės susitikimo aptarimas</vt:lpstr>
      <vt:lpstr>Paskutinio mentorystės susitikimo aptarimas</vt:lpstr>
      <vt:lpstr>Paskutinio mentorystės susitikimo aptarimas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Jackie Rawling</dc:creator>
  <cp:lastModifiedBy>admin</cp:lastModifiedBy>
  <cp:revision>268</cp:revision>
  <dcterms:created xsi:type="dcterms:W3CDTF">2021-10-04T08:12:02Z</dcterms:created>
  <dcterms:modified xsi:type="dcterms:W3CDTF">2022-08-08T13:49:48Z</dcterms:modified>
</cp:coreProperties>
</file>