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sldIdLst>
    <p:sldId id="257" r:id="rId2"/>
    <p:sldId id="284" r:id="rId3"/>
    <p:sldId id="286" r:id="rId4"/>
    <p:sldId id="322" r:id="rId5"/>
    <p:sldId id="287" r:id="rId6"/>
    <p:sldId id="288" r:id="rId7"/>
    <p:sldId id="293" r:id="rId8"/>
    <p:sldId id="296" r:id="rId9"/>
    <p:sldId id="328" r:id="rId10"/>
    <p:sldId id="297" r:id="rId11"/>
    <p:sldId id="299" r:id="rId12"/>
    <p:sldId id="300" r:id="rId13"/>
    <p:sldId id="301" r:id="rId14"/>
    <p:sldId id="302" r:id="rId15"/>
    <p:sldId id="303" r:id="rId16"/>
    <p:sldId id="327" r:id="rId17"/>
    <p:sldId id="304" r:id="rId18"/>
    <p:sldId id="329" r:id="rId19"/>
    <p:sldId id="330" r:id="rId20"/>
    <p:sldId id="331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289" r:id="rId30"/>
    <p:sldId id="290" r:id="rId31"/>
    <p:sldId id="295" r:id="rId32"/>
    <p:sldId id="313" r:id="rId33"/>
    <p:sldId id="314" r:id="rId34"/>
    <p:sldId id="315" r:id="rId35"/>
    <p:sldId id="316" r:id="rId36"/>
    <p:sldId id="332" r:id="rId37"/>
    <p:sldId id="320" r:id="rId38"/>
    <p:sldId id="319" r:id="rId39"/>
    <p:sldId id="321" r:id="rId40"/>
    <p:sldId id="348" r:id="rId41"/>
    <p:sldId id="291" r:id="rId42"/>
    <p:sldId id="292" r:id="rId43"/>
    <p:sldId id="344" r:id="rId44"/>
    <p:sldId id="346" r:id="rId45"/>
    <p:sldId id="347" r:id="rId46"/>
    <p:sldId id="345" r:id="rId47"/>
    <p:sldId id="323" r:id="rId48"/>
    <p:sldId id="324" r:id="rId49"/>
    <p:sldId id="326" r:id="rId50"/>
    <p:sldId id="325" r:id="rId51"/>
    <p:sldId id="341" r:id="rId52"/>
    <p:sldId id="342" r:id="rId53"/>
    <p:sldId id="352" r:id="rId54"/>
    <p:sldId id="333" r:id="rId55"/>
    <p:sldId id="335" r:id="rId56"/>
    <p:sldId id="343" r:id="rId57"/>
    <p:sldId id="349" r:id="rId58"/>
    <p:sldId id="350" r:id="rId59"/>
    <p:sldId id="351" r:id="rId60"/>
    <p:sldId id="334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B4A6"/>
    <a:srgbClr val="EBBC30"/>
    <a:srgbClr val="FF9999"/>
    <a:srgbClr val="000000"/>
    <a:srgbClr val="76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83650" autoAdjust="0"/>
  </p:normalViewPr>
  <p:slideViewPr>
    <p:cSldViewPr snapToGrid="0">
      <p:cViewPr varScale="1">
        <p:scale>
          <a:sx n="64" d="100"/>
          <a:sy n="64" d="100"/>
        </p:scale>
        <p:origin x="72" y="216"/>
      </p:cViewPr>
      <p:guideLst/>
    </p:cSldViewPr>
  </p:slideViewPr>
  <p:outlineViewPr>
    <p:cViewPr>
      <p:scale>
        <a:sx n="33" d="100"/>
        <a:sy n="33" d="100"/>
      </p:scale>
      <p:origin x="0" y="-5082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862037-DFA5-407B-86CF-2D868B854D10}" type="datetimeFigureOut">
              <a:rPr lang="en-GB" smtClean="0"/>
              <a:t>28/08/2022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AB3B96-1AB8-40C6-A843-7BD4CDA6E9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3005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37004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 +02:10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208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 +02:35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56157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</a:t>
            </a:r>
            <a:r>
              <a:rPr lang="en-GB" baseline="0" dirty="0"/>
              <a:t> +03:00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58735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56192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</a:t>
            </a:r>
            <a:r>
              <a:rPr lang="en-GB" baseline="0" dirty="0"/>
              <a:t> +03:05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4967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To +03:20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83348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b="0" i="0" u="none" dirty="0"/>
              <a:t>To +04:05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3810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70088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To +04:20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63292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To +05:10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4623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40898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b="0" i="0" u="none" dirty="0"/>
              <a:t>To +05:25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37863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b="0" i="0" u="none" dirty="0"/>
              <a:t>To +05:30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31827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b="0" i="0" u="none" dirty="0"/>
              <a:t>To +05:45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114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970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b="0" i="0" u="none" dirty="0"/>
              <a:t>To +06:00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10695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53458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To +06:50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1755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 +07:15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05441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1783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To +04:20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3068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 +00:20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14230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 +07:30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36539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 +00:50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5528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b="0" i="0" u="non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C0D2CE9-49D5-4FAA-86B3-D4C589AE15C8}" type="slidenum">
              <a:rPr lang="en-GB" altLang="en-US">
                <a:latin typeface="Calibri" panose="020F0502020204030204" pitchFamily="34" charset="0"/>
              </a:rPr>
              <a:pPr eaLnBrk="1" hangingPunct="1"/>
              <a:t>14</a:t>
            </a:fld>
            <a:endParaRPr lang="en-GB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484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b="0" u="non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C0D2CE9-49D5-4FAA-86B3-D4C589AE15C8}" type="slidenum">
              <a:rPr lang="en-GB" altLang="en-US">
                <a:latin typeface="Calibri" panose="020F0502020204030204" pitchFamily="34" charset="0"/>
              </a:rPr>
              <a:pPr eaLnBrk="1" hangingPunct="1"/>
              <a:t>16</a:t>
            </a:fld>
            <a:endParaRPr lang="en-GB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185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b="0" i="0" u="none" dirty="0"/>
              <a:t>To +01:05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34207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b="0" i="0" u="none" dirty="0"/>
              <a:t>To +01:20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60089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 +01:45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B3B96-1AB8-40C6-A843-7BD4CDA6E9EC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769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jpeg"/><Relationship Id="rId5" Type="http://schemas.openxmlformats.org/officeDocument/2006/relationships/image" Target="../media/image7.png"/><Relationship Id="rId10" Type="http://schemas.openxmlformats.org/officeDocument/2006/relationships/image" Target="../media/image3.png"/><Relationship Id="rId4" Type="http://schemas.openxmlformats.org/officeDocument/2006/relationships/image" Target="../media/image6.png"/><Relationship Id="rId9" Type="http://schemas.openxmlformats.org/officeDocument/2006/relationships/image" Target="../media/image10.jpe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jpeg"/><Relationship Id="rId5" Type="http://schemas.openxmlformats.org/officeDocument/2006/relationships/image" Target="../media/image7.png"/><Relationship Id="rId10" Type="http://schemas.openxmlformats.org/officeDocument/2006/relationships/image" Target="../media/image3.png"/><Relationship Id="rId4" Type="http://schemas.openxmlformats.org/officeDocument/2006/relationships/image" Target="../media/image6.png"/><Relationship Id="rId9" Type="http://schemas.openxmlformats.org/officeDocument/2006/relationships/image" Target="../media/image10.jpe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jpeg"/><Relationship Id="rId5" Type="http://schemas.openxmlformats.org/officeDocument/2006/relationships/image" Target="../media/image7.png"/><Relationship Id="rId10" Type="http://schemas.openxmlformats.org/officeDocument/2006/relationships/image" Target="../media/image3.png"/><Relationship Id="rId4" Type="http://schemas.openxmlformats.org/officeDocument/2006/relationships/image" Target="../media/image6.png"/><Relationship Id="rId9" Type="http://schemas.openxmlformats.org/officeDocument/2006/relationships/image" Target="../media/image10.jpe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jpeg"/><Relationship Id="rId5" Type="http://schemas.openxmlformats.org/officeDocument/2006/relationships/image" Target="../media/image7.png"/><Relationship Id="rId10" Type="http://schemas.openxmlformats.org/officeDocument/2006/relationships/image" Target="../media/image3.png"/><Relationship Id="rId4" Type="http://schemas.openxmlformats.org/officeDocument/2006/relationships/image" Target="../media/image6.png"/><Relationship Id="rId9" Type="http://schemas.openxmlformats.org/officeDocument/2006/relationships/image" Target="../media/image10.jpe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jpeg"/><Relationship Id="rId5" Type="http://schemas.openxmlformats.org/officeDocument/2006/relationships/image" Target="../media/image7.png"/><Relationship Id="rId10" Type="http://schemas.openxmlformats.org/officeDocument/2006/relationships/image" Target="../media/image3.png"/><Relationship Id="rId4" Type="http://schemas.openxmlformats.org/officeDocument/2006/relationships/image" Target="../media/image6.png"/><Relationship Id="rId9" Type="http://schemas.openxmlformats.org/officeDocument/2006/relationships/image" Target="../media/image10.jpe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jpeg"/><Relationship Id="rId5" Type="http://schemas.openxmlformats.org/officeDocument/2006/relationships/image" Target="../media/image7.png"/><Relationship Id="rId10" Type="http://schemas.openxmlformats.org/officeDocument/2006/relationships/image" Target="../media/image3.png"/><Relationship Id="rId4" Type="http://schemas.openxmlformats.org/officeDocument/2006/relationships/image" Target="../media/image6.png"/><Relationship Id="rId9" Type="http://schemas.openxmlformats.org/officeDocument/2006/relationships/image" Target="../media/image10.jpe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jpeg"/><Relationship Id="rId5" Type="http://schemas.openxmlformats.org/officeDocument/2006/relationships/image" Target="../media/image7.png"/><Relationship Id="rId10" Type="http://schemas.openxmlformats.org/officeDocument/2006/relationships/image" Target="../media/image3.png"/><Relationship Id="rId4" Type="http://schemas.openxmlformats.org/officeDocument/2006/relationships/image" Target="../media/image6.png"/><Relationship Id="rId9" Type="http://schemas.openxmlformats.org/officeDocument/2006/relationships/image" Target="../media/image10.jpe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jpeg"/><Relationship Id="rId5" Type="http://schemas.openxmlformats.org/officeDocument/2006/relationships/image" Target="../media/image7.png"/><Relationship Id="rId10" Type="http://schemas.openxmlformats.org/officeDocument/2006/relationships/image" Target="../media/image3.png"/><Relationship Id="rId4" Type="http://schemas.openxmlformats.org/officeDocument/2006/relationships/image" Target="../media/image6.png"/><Relationship Id="rId9" Type="http://schemas.openxmlformats.org/officeDocument/2006/relationships/image" Target="../media/image10.jpe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jpeg"/><Relationship Id="rId5" Type="http://schemas.openxmlformats.org/officeDocument/2006/relationships/image" Target="../media/image7.png"/><Relationship Id="rId10" Type="http://schemas.openxmlformats.org/officeDocument/2006/relationships/image" Target="../media/image3.png"/><Relationship Id="rId4" Type="http://schemas.openxmlformats.org/officeDocument/2006/relationships/image" Target="../media/image6.png"/><Relationship Id="rId9" Type="http://schemas.openxmlformats.org/officeDocument/2006/relationships/image" Target="../media/image10.jpe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jpeg"/><Relationship Id="rId5" Type="http://schemas.openxmlformats.org/officeDocument/2006/relationships/image" Target="../media/image7.png"/><Relationship Id="rId10" Type="http://schemas.openxmlformats.org/officeDocument/2006/relationships/image" Target="../media/image3.png"/><Relationship Id="rId4" Type="http://schemas.openxmlformats.org/officeDocument/2006/relationships/image" Target="../media/image6.png"/><Relationship Id="rId9" Type="http://schemas.openxmlformats.org/officeDocument/2006/relationships/image" Target="../media/image10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22363"/>
            <a:ext cx="12192000" cy="2387600"/>
          </a:xfrm>
        </p:spPr>
        <p:txBody>
          <a:bodyPr anchor="b"/>
          <a:lstStyle>
            <a:lvl1pPr marL="0" indent="0"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58" r="421"/>
          <a:stretch/>
        </p:blipFill>
        <p:spPr>
          <a:xfrm>
            <a:off x="0" y="4825497"/>
            <a:ext cx="12192000" cy="20325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6"/>
          <a:stretch/>
        </p:blipFill>
        <p:spPr>
          <a:xfrm>
            <a:off x="0" y="0"/>
            <a:ext cx="922867" cy="6434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4"/>
          <a:srcRect l="26506" t="12375" r="2415" b="11573"/>
          <a:stretch/>
        </p:blipFill>
        <p:spPr>
          <a:xfrm>
            <a:off x="10110305" y="0"/>
            <a:ext cx="2081695" cy="49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849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849" y="6403531"/>
            <a:ext cx="405451" cy="43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904" y="6421531"/>
            <a:ext cx="442514" cy="39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549" y="6385531"/>
            <a:ext cx="296323" cy="46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92708" y="6439531"/>
            <a:ext cx="416065" cy="360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6"/>
          <a:stretch/>
        </p:blipFill>
        <p:spPr>
          <a:xfrm>
            <a:off x="-1" y="6214530"/>
            <a:ext cx="922867" cy="643470"/>
          </a:xfrm>
          <a:prstGeom prst="rect">
            <a:avLst/>
          </a:prstGeom>
        </p:spPr>
      </p:pic>
      <p:pic>
        <p:nvPicPr>
          <p:cNvPr id="12" name="Picture 2" descr="https://eurotracks.fr/wp-content/uploads/2016/01/image003-e1498639197303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97" y="6493531"/>
            <a:ext cx="110365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55"/>
          <a:stretch/>
        </p:blipFill>
        <p:spPr>
          <a:xfrm>
            <a:off x="3488778" y="6493531"/>
            <a:ext cx="653940" cy="252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431" y="6439531"/>
            <a:ext cx="451146" cy="360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10"/>
          <a:srcRect l="26506" t="12375" r="2415" b="11573"/>
          <a:stretch/>
        </p:blipFill>
        <p:spPr>
          <a:xfrm>
            <a:off x="10541002" y="6409266"/>
            <a:ext cx="1651000" cy="38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417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849" y="6403531"/>
            <a:ext cx="405451" cy="43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904" y="6421531"/>
            <a:ext cx="442514" cy="39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549" y="6385531"/>
            <a:ext cx="296323" cy="46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92708" y="6439531"/>
            <a:ext cx="416065" cy="360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6"/>
          <a:stretch/>
        </p:blipFill>
        <p:spPr>
          <a:xfrm>
            <a:off x="-1" y="6214530"/>
            <a:ext cx="922867" cy="643470"/>
          </a:xfrm>
          <a:prstGeom prst="rect">
            <a:avLst/>
          </a:prstGeom>
        </p:spPr>
      </p:pic>
      <p:pic>
        <p:nvPicPr>
          <p:cNvPr id="12" name="Picture 2" descr="https://eurotracks.fr/wp-content/uploads/2016/01/image003-e1498639197303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97" y="6493531"/>
            <a:ext cx="110365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55"/>
          <a:stretch/>
        </p:blipFill>
        <p:spPr>
          <a:xfrm>
            <a:off x="3488778" y="6493531"/>
            <a:ext cx="653940" cy="252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431" y="6439531"/>
            <a:ext cx="451146" cy="360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10"/>
          <a:srcRect l="26506" t="12375" r="2415" b="11573"/>
          <a:stretch/>
        </p:blipFill>
        <p:spPr>
          <a:xfrm>
            <a:off x="10541002" y="6409266"/>
            <a:ext cx="1651000" cy="38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06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849" y="6403531"/>
            <a:ext cx="405451" cy="432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904" y="6421531"/>
            <a:ext cx="442514" cy="39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549" y="6385531"/>
            <a:ext cx="296323" cy="46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92708" y="6439531"/>
            <a:ext cx="416065" cy="36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6"/>
          <a:stretch/>
        </p:blipFill>
        <p:spPr>
          <a:xfrm>
            <a:off x="-1" y="6214530"/>
            <a:ext cx="922867" cy="643470"/>
          </a:xfrm>
          <a:prstGeom prst="rect">
            <a:avLst/>
          </a:prstGeom>
        </p:spPr>
      </p:pic>
      <p:pic>
        <p:nvPicPr>
          <p:cNvPr id="9" name="Picture 2" descr="https://eurotracks.fr/wp-content/uploads/2016/01/image003-e1498639197303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97" y="6493531"/>
            <a:ext cx="110365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55"/>
          <a:stretch/>
        </p:blipFill>
        <p:spPr>
          <a:xfrm>
            <a:off x="3488778" y="6493531"/>
            <a:ext cx="653940" cy="252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431" y="6439531"/>
            <a:ext cx="451146" cy="36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0"/>
          <a:srcRect l="26506" t="12375" r="2415" b="11573"/>
          <a:stretch/>
        </p:blipFill>
        <p:spPr>
          <a:xfrm>
            <a:off x="10541002" y="6409266"/>
            <a:ext cx="1651000" cy="38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784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09738"/>
            <a:ext cx="121920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4589463"/>
            <a:ext cx="121920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849" y="6403531"/>
            <a:ext cx="405451" cy="432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904" y="6421531"/>
            <a:ext cx="442514" cy="39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549" y="6385531"/>
            <a:ext cx="296323" cy="46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92708" y="6439531"/>
            <a:ext cx="416065" cy="36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6"/>
          <a:stretch/>
        </p:blipFill>
        <p:spPr>
          <a:xfrm>
            <a:off x="-1" y="6214530"/>
            <a:ext cx="922867" cy="643470"/>
          </a:xfrm>
          <a:prstGeom prst="rect">
            <a:avLst/>
          </a:prstGeom>
        </p:spPr>
      </p:pic>
      <p:pic>
        <p:nvPicPr>
          <p:cNvPr id="9" name="Picture 2" descr="https://eurotracks.fr/wp-content/uploads/2016/01/image003-e1498639197303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97" y="6493531"/>
            <a:ext cx="110365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55"/>
          <a:stretch/>
        </p:blipFill>
        <p:spPr>
          <a:xfrm>
            <a:off x="3488778" y="6493531"/>
            <a:ext cx="653940" cy="252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431" y="6439531"/>
            <a:ext cx="451146" cy="36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0"/>
          <a:srcRect l="26506" t="12375" r="2415" b="11573"/>
          <a:stretch/>
        </p:blipFill>
        <p:spPr>
          <a:xfrm>
            <a:off x="10541002" y="6409266"/>
            <a:ext cx="1651000" cy="38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977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A56403-E3BF-4EE1-BAB7-054A13A4E299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849" y="6403531"/>
            <a:ext cx="405451" cy="432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904" y="6421531"/>
            <a:ext cx="442514" cy="396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549" y="6385531"/>
            <a:ext cx="296323" cy="46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92708" y="6439531"/>
            <a:ext cx="416065" cy="36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6"/>
          <a:stretch/>
        </p:blipFill>
        <p:spPr>
          <a:xfrm>
            <a:off x="-1" y="6214530"/>
            <a:ext cx="922867" cy="643470"/>
          </a:xfrm>
          <a:prstGeom prst="rect">
            <a:avLst/>
          </a:prstGeom>
        </p:spPr>
      </p:pic>
      <p:pic>
        <p:nvPicPr>
          <p:cNvPr id="13" name="Picture 2" descr="https://eurotracks.fr/wp-content/uploads/2016/01/image003-e1498639197303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97" y="6493531"/>
            <a:ext cx="110365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55"/>
          <a:stretch/>
        </p:blipFill>
        <p:spPr>
          <a:xfrm>
            <a:off x="3488778" y="6493531"/>
            <a:ext cx="653940" cy="252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431" y="6439531"/>
            <a:ext cx="451146" cy="36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10"/>
          <a:srcRect l="26506" t="12375" r="2415" b="11573"/>
          <a:stretch/>
        </p:blipFill>
        <p:spPr>
          <a:xfrm>
            <a:off x="10541002" y="6409266"/>
            <a:ext cx="1651000" cy="38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324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849" y="6403531"/>
            <a:ext cx="405451" cy="432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904" y="6421531"/>
            <a:ext cx="442514" cy="396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549" y="6385531"/>
            <a:ext cx="296323" cy="46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92708" y="6439531"/>
            <a:ext cx="416065" cy="36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6"/>
          <a:stretch/>
        </p:blipFill>
        <p:spPr>
          <a:xfrm>
            <a:off x="-1" y="6214530"/>
            <a:ext cx="922867" cy="643470"/>
          </a:xfrm>
          <a:prstGeom prst="rect">
            <a:avLst/>
          </a:prstGeom>
        </p:spPr>
      </p:pic>
      <p:pic>
        <p:nvPicPr>
          <p:cNvPr id="15" name="Picture 2" descr="https://eurotracks.fr/wp-content/uploads/2016/01/image003-e1498639197303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97" y="6493531"/>
            <a:ext cx="110365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55"/>
          <a:stretch/>
        </p:blipFill>
        <p:spPr>
          <a:xfrm>
            <a:off x="3488778" y="6493531"/>
            <a:ext cx="653940" cy="252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431" y="6439531"/>
            <a:ext cx="451146" cy="360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10"/>
          <a:srcRect l="26506" t="12375" r="2415" b="11573"/>
          <a:stretch/>
        </p:blipFill>
        <p:spPr>
          <a:xfrm>
            <a:off x="10541002" y="6409266"/>
            <a:ext cx="1651000" cy="389467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-1" y="745066"/>
            <a:ext cx="12191999" cy="9456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0801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849" y="6403531"/>
            <a:ext cx="405451" cy="43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904" y="6421531"/>
            <a:ext cx="442514" cy="396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549" y="6385531"/>
            <a:ext cx="296323" cy="46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92708" y="6439531"/>
            <a:ext cx="416065" cy="360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6"/>
          <a:stretch/>
        </p:blipFill>
        <p:spPr>
          <a:xfrm>
            <a:off x="-1" y="6214530"/>
            <a:ext cx="922867" cy="643470"/>
          </a:xfrm>
          <a:prstGeom prst="rect">
            <a:avLst/>
          </a:prstGeom>
        </p:spPr>
      </p:pic>
      <p:pic>
        <p:nvPicPr>
          <p:cNvPr id="11" name="Picture 2" descr="https://eurotracks.fr/wp-content/uploads/2016/01/image003-e1498639197303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97" y="6493531"/>
            <a:ext cx="110365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55"/>
          <a:stretch/>
        </p:blipFill>
        <p:spPr>
          <a:xfrm>
            <a:off x="3488778" y="6493531"/>
            <a:ext cx="653940" cy="252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431" y="6439531"/>
            <a:ext cx="451146" cy="36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10"/>
          <a:srcRect l="26506" t="12375" r="2415" b="11573"/>
          <a:stretch/>
        </p:blipFill>
        <p:spPr>
          <a:xfrm>
            <a:off x="10541002" y="6409266"/>
            <a:ext cx="1651000" cy="38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630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0C17453-0E7F-4953-AFD1-8F84A2ABB98C}" type="datetimeFigureOut">
              <a:rPr lang="en-GB" smtClean="0"/>
              <a:t>28/08/2022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A56403-E3BF-4EE1-BAB7-054A13A4E299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849" y="6403531"/>
            <a:ext cx="405451" cy="432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904" y="6421531"/>
            <a:ext cx="442514" cy="39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549" y="6385531"/>
            <a:ext cx="296323" cy="46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92708" y="6439531"/>
            <a:ext cx="416065" cy="36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6"/>
          <a:stretch/>
        </p:blipFill>
        <p:spPr>
          <a:xfrm>
            <a:off x="-1" y="6214530"/>
            <a:ext cx="922867" cy="643470"/>
          </a:xfrm>
          <a:prstGeom prst="rect">
            <a:avLst/>
          </a:prstGeom>
        </p:spPr>
      </p:pic>
      <p:pic>
        <p:nvPicPr>
          <p:cNvPr id="10" name="Picture 2" descr="https://eurotracks.fr/wp-content/uploads/2016/01/image003-e1498639197303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97" y="6493531"/>
            <a:ext cx="110365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55"/>
          <a:stretch/>
        </p:blipFill>
        <p:spPr>
          <a:xfrm>
            <a:off x="3488778" y="6493531"/>
            <a:ext cx="653940" cy="252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431" y="6439531"/>
            <a:ext cx="451146" cy="36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10"/>
          <a:srcRect l="26506" t="12375" r="2415" b="11573"/>
          <a:stretch/>
        </p:blipFill>
        <p:spPr>
          <a:xfrm>
            <a:off x="10541002" y="6409266"/>
            <a:ext cx="1651000" cy="38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932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849" y="6403531"/>
            <a:ext cx="405451" cy="432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904" y="6421531"/>
            <a:ext cx="442514" cy="396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549" y="6385531"/>
            <a:ext cx="296323" cy="46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92708" y="6439531"/>
            <a:ext cx="416065" cy="36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6"/>
          <a:stretch/>
        </p:blipFill>
        <p:spPr>
          <a:xfrm>
            <a:off x="-1" y="6214530"/>
            <a:ext cx="922867" cy="643470"/>
          </a:xfrm>
          <a:prstGeom prst="rect">
            <a:avLst/>
          </a:prstGeom>
        </p:spPr>
      </p:pic>
      <p:pic>
        <p:nvPicPr>
          <p:cNvPr id="13" name="Picture 2" descr="https://eurotracks.fr/wp-content/uploads/2016/01/image003-e1498639197303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97" y="6493531"/>
            <a:ext cx="110365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55"/>
          <a:stretch/>
        </p:blipFill>
        <p:spPr>
          <a:xfrm>
            <a:off x="3488778" y="6493531"/>
            <a:ext cx="653940" cy="252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431" y="6439531"/>
            <a:ext cx="451146" cy="36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10"/>
          <a:srcRect l="26506" t="12375" r="2415" b="11573"/>
          <a:stretch/>
        </p:blipFill>
        <p:spPr>
          <a:xfrm>
            <a:off x="10541002" y="6409266"/>
            <a:ext cx="1651000" cy="38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55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849" y="6403531"/>
            <a:ext cx="405451" cy="432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904" y="6421531"/>
            <a:ext cx="442514" cy="396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549" y="6385531"/>
            <a:ext cx="296323" cy="46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92708" y="6439531"/>
            <a:ext cx="416065" cy="36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6"/>
          <a:stretch/>
        </p:blipFill>
        <p:spPr>
          <a:xfrm>
            <a:off x="-1" y="6214530"/>
            <a:ext cx="922867" cy="643470"/>
          </a:xfrm>
          <a:prstGeom prst="rect">
            <a:avLst/>
          </a:prstGeom>
        </p:spPr>
      </p:pic>
      <p:pic>
        <p:nvPicPr>
          <p:cNvPr id="13" name="Picture 2" descr="https://eurotracks.fr/wp-content/uploads/2016/01/image003-e1498639197303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997" y="6493531"/>
            <a:ext cx="1103650" cy="2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55"/>
          <a:stretch/>
        </p:blipFill>
        <p:spPr>
          <a:xfrm>
            <a:off x="3488778" y="6493531"/>
            <a:ext cx="653940" cy="252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431" y="6439531"/>
            <a:ext cx="451146" cy="36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10"/>
          <a:srcRect l="26506" t="12375" r="2415" b="11573"/>
          <a:stretch/>
        </p:blipFill>
        <p:spPr>
          <a:xfrm>
            <a:off x="10541002" y="6409266"/>
            <a:ext cx="1651000" cy="38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618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-1" y="745066"/>
            <a:ext cx="12191999" cy="945621"/>
          </a:xfrm>
          <a:prstGeom prst="rect">
            <a:avLst/>
          </a:prstGeom>
          <a:solidFill>
            <a:srgbClr val="76B4A6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943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719138" indent="0"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800"/>
        </a:spcBef>
        <a:buClr>
          <a:srgbClr val="76B4A6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800"/>
        </a:spcBef>
        <a:buClr>
          <a:srgbClr val="76B4A6"/>
        </a:buClr>
        <a:buSzPct val="70000"/>
        <a:buFont typeface="Courier New" panose="02070309020205020404" pitchFamily="49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Clr>
          <a:srgbClr val="76B4A6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800"/>
        </a:spcBef>
        <a:buClr>
          <a:srgbClr val="76B4A6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800"/>
        </a:spcBef>
        <a:buClr>
          <a:srgbClr val="76B4A6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6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19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0.jpeg"/><Relationship Id="rId4" Type="http://schemas.openxmlformats.org/officeDocument/2006/relationships/image" Target="../media/image1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6.pn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6.png"/><Relationship Id="rId4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6.png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6.png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6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s://archive.org/details/emotionsofnormal032195mbp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mployment-studies.co.uk/resource/guide-measuring-soft-outcomes-and-distance-travelled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lt-LT" dirty="0"/>
              <a:t>Modulis Nr. 1: „Savimonės diagnostikos“ taikymas į karjerą orientuotoje mentorystėje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58" r="421"/>
          <a:stretch/>
        </p:blipFill>
        <p:spPr>
          <a:xfrm>
            <a:off x="0" y="4825496"/>
            <a:ext cx="12192000" cy="2032503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1927528" y="4676113"/>
            <a:ext cx="8155875" cy="468000"/>
            <a:chOff x="1653997" y="3879389"/>
            <a:chExt cx="8155875" cy="468000"/>
          </a:xfrm>
        </p:grpSpPr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3849" y="3897389"/>
              <a:ext cx="405451" cy="43200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9904" y="3915389"/>
              <a:ext cx="442514" cy="39600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3549" y="3879389"/>
              <a:ext cx="296323" cy="46800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7192708" y="3933389"/>
              <a:ext cx="416065" cy="360000"/>
            </a:xfrm>
            <a:prstGeom prst="rect">
              <a:avLst/>
            </a:prstGeom>
          </p:spPr>
        </p:pic>
        <p:pic>
          <p:nvPicPr>
            <p:cNvPr id="12" name="Picture 2" descr="https://eurotracks.fr/wp-content/uploads/2016/01/image003-e1498639197303.png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3997" y="3987389"/>
              <a:ext cx="1103650" cy="2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2"/>
            <p:cNvPicPr>
              <a:picLocks noChangeAspect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555"/>
            <a:stretch/>
          </p:blipFill>
          <p:spPr>
            <a:xfrm>
              <a:off x="3488778" y="3987389"/>
              <a:ext cx="653940" cy="25200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0431" y="3933389"/>
              <a:ext cx="451146" cy="360000"/>
            </a:xfrm>
            <a:prstGeom prst="rect">
              <a:avLst/>
            </a:prstGeom>
          </p:spPr>
        </p:pic>
      </p:grpSp>
      <p:sp>
        <p:nvSpPr>
          <p:cNvPr id="4" name="TextBox 3"/>
          <p:cNvSpPr txBox="1"/>
          <p:nvPr/>
        </p:nvSpPr>
        <p:spPr>
          <a:xfrm>
            <a:off x="1750805" y="3983063"/>
            <a:ext cx="8690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t-LT" dirty="0"/>
              <a:t>Pagalba </a:t>
            </a:r>
            <a:r>
              <a:rPr lang="lt-LT" dirty="0" err="1"/>
              <a:t>marginaliam</a:t>
            </a:r>
            <a:r>
              <a:rPr lang="lt-LT" dirty="0"/>
              <a:t> jaunimui įsidarbinti naudojant inovatyvų karjeros mentorystės modelį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31791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Išbandykite savimonės diagnostiką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8150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lt-LT" altLang="en-US" dirty="0"/>
              <a:t>Galimybė išbandyti testą ir pamatyti savo savimonės ataskaitą, kaip tai padarys jūsų pačių mokiniai…</a:t>
            </a:r>
            <a:endParaRPr lang="en-GB" altLang="en-US" dirty="0"/>
          </a:p>
          <a:p>
            <a:r>
              <a:rPr lang="lt-LT" altLang="en-US" dirty="0"/>
              <a:t>reikalavimai</a:t>
            </a:r>
            <a:r>
              <a:rPr lang="en-GB" altLang="en-US" dirty="0"/>
              <a:t>:</a:t>
            </a:r>
          </a:p>
          <a:p>
            <a:pPr lvl="1"/>
            <a:r>
              <a:rPr lang="lt-LT" altLang="en-US" dirty="0"/>
              <a:t>būtina susikaupti maždaug 30 min</a:t>
            </a:r>
          </a:p>
          <a:p>
            <a:pPr lvl="1">
              <a:spcAft>
                <a:spcPts val="800"/>
              </a:spcAft>
            </a:pPr>
            <a:r>
              <a:rPr lang="lt-LT" altLang="en-US" dirty="0"/>
              <a:t>telefonai visiškai išjungti arba išjungti garsai</a:t>
            </a:r>
            <a:endParaRPr lang="en-GB" altLang="en-US" dirty="0"/>
          </a:p>
          <a:p>
            <a:r>
              <a:rPr lang="lt-LT" altLang="en-US" dirty="0"/>
              <a:t>užsiregistravimas internetu</a:t>
            </a:r>
            <a:endParaRPr lang="en-GB" altLang="en-US" dirty="0"/>
          </a:p>
          <a:p>
            <a:pPr lvl="1"/>
            <a:r>
              <a:rPr lang="lt-LT" altLang="en-US" dirty="0"/>
              <a:t>susikuriamas asmeninis vartotojo vardas ir slaptažodis</a:t>
            </a:r>
            <a:endParaRPr lang="en-GB" altLang="en-US" dirty="0"/>
          </a:p>
          <a:p>
            <a:pPr lvl="1"/>
            <a:r>
              <a:rPr lang="lt-LT" altLang="en-US" dirty="0"/>
              <a:t>rezultatus gali pasiekti tik...</a:t>
            </a:r>
            <a:endParaRPr lang="en-GB" altLang="en-US" dirty="0"/>
          </a:p>
          <a:p>
            <a:pPr lvl="1">
              <a:spcAft>
                <a:spcPts val="800"/>
              </a:spcAft>
            </a:pPr>
            <a:r>
              <a:rPr lang="lt-LT" altLang="en-US" dirty="0"/>
              <a:t>p</a:t>
            </a:r>
            <a:r>
              <a:rPr lang="en-GB" altLang="en-US" dirty="0" err="1"/>
              <a:t>rivatumo</a:t>
            </a:r>
            <a:r>
              <a:rPr lang="en-GB" altLang="en-US" dirty="0"/>
              <a:t> </a:t>
            </a:r>
            <a:r>
              <a:rPr lang="en-GB" altLang="en-US" dirty="0" err="1"/>
              <a:t>politika</a:t>
            </a:r>
            <a:r>
              <a:rPr lang="en-GB" altLang="en-US" dirty="0"/>
              <a:t>, </a:t>
            </a:r>
            <a:r>
              <a:rPr lang="en-GB" altLang="en-US" dirty="0" err="1"/>
              <a:t>įskaitant</a:t>
            </a:r>
            <a:r>
              <a:rPr lang="en-GB" altLang="en-US" dirty="0"/>
              <a:t> GDPR</a:t>
            </a:r>
          </a:p>
          <a:p>
            <a:pPr>
              <a:spcAft>
                <a:spcPts val="800"/>
              </a:spcAft>
            </a:pPr>
            <a:r>
              <a:rPr lang="lt-LT" altLang="en-US" dirty="0"/>
              <a:t>reikia atsakyti į 29 </a:t>
            </a:r>
            <a:r>
              <a:rPr lang="en-GB" altLang="en-US" dirty="0"/>
              <a:t>Footprint®</a:t>
            </a:r>
            <a:r>
              <a:rPr lang="lt-LT" altLang="en-US" dirty="0"/>
              <a:t> klausimus</a:t>
            </a:r>
            <a:endParaRPr lang="en-GB" altLang="en-US" dirty="0"/>
          </a:p>
          <a:p>
            <a:r>
              <a:rPr lang="fi-FI" altLang="en-US" dirty="0"/>
              <a:t>jūsų ataskaita bus matoma nedelsiant</a:t>
            </a:r>
            <a:endParaRPr lang="en-GB" alt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7942521" y="2592372"/>
            <a:ext cx="3411279" cy="3392598"/>
            <a:chOff x="0" y="0"/>
            <a:chExt cx="9756577" cy="97031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" name="Picture 7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r="1603"/>
            <a:stretch/>
          </p:blipFill>
          <p:spPr bwMode="auto">
            <a:xfrm>
              <a:off x="1" y="0"/>
              <a:ext cx="9756576" cy="91344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Picture 8"/>
            <p:cNvPicPr>
              <a:picLocks noChangeAspect="1" noChangeArrowheads="1"/>
            </p:cNvPicPr>
            <p:nvPr/>
          </p:nvPicPr>
          <p:blipFill rotWithShape="1">
            <a:blip r:embed="rId4" cstate="print"/>
            <a:srcRect l="67" t="15889"/>
            <a:stretch/>
          </p:blipFill>
          <p:spPr bwMode="auto">
            <a:xfrm>
              <a:off x="0" y="8613576"/>
              <a:ext cx="9756575" cy="108957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58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70780"/>
            <a:ext cx="10515600" cy="61563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sz="3500" b="1" dirty="0">
                <a:solidFill>
                  <a:srgbClr val="76B4A6"/>
                </a:solidFill>
              </a:rPr>
              <a:t>Naudojimasis</a:t>
            </a:r>
            <a:endParaRPr lang="en-GB" sz="3500" b="1" dirty="0">
              <a:solidFill>
                <a:srgbClr val="FF0000"/>
              </a:solidFill>
            </a:endParaRPr>
          </a:p>
          <a:p>
            <a:pPr>
              <a:spcBef>
                <a:spcPts val="600"/>
              </a:spcBef>
              <a:spcAft>
                <a:spcPts val="1000"/>
              </a:spcAft>
            </a:pPr>
            <a:r>
              <a:rPr lang="lt-LT" altLang="en-US" sz="1800" dirty="0"/>
              <a:t>eikite į </a:t>
            </a:r>
            <a:r>
              <a:rPr lang="lt-LT" altLang="en-US" sz="1800" b="1" dirty="0"/>
              <a:t>www.selfawareness.org.uk </a:t>
            </a:r>
            <a:r>
              <a:rPr lang="lt-LT" altLang="en-US" sz="1800" dirty="0"/>
              <a:t>ir spustelėkite </a:t>
            </a:r>
            <a:r>
              <a:rPr lang="lt-LT" altLang="en-US" sz="1800" b="1" dirty="0"/>
              <a:t>PRISIJUNGTI</a:t>
            </a:r>
            <a:r>
              <a:rPr lang="lt-LT" altLang="en-US" sz="1800" dirty="0"/>
              <a:t> – svetainės viršuje, dešinėje</a:t>
            </a:r>
            <a:endParaRPr lang="en-GB" altLang="en-US" sz="1800" dirty="0"/>
          </a:p>
          <a:p>
            <a:pPr>
              <a:spcBef>
                <a:spcPts val="600"/>
              </a:spcBef>
              <a:spcAft>
                <a:spcPts val="1000"/>
              </a:spcAft>
            </a:pPr>
            <a:r>
              <a:rPr lang="lt-LT" altLang="en-US" sz="1800" dirty="0"/>
              <a:t>kiekvienas gausite </a:t>
            </a:r>
            <a:r>
              <a:rPr lang="lt-LT" altLang="en-US" sz="1800" b="1" dirty="0"/>
              <a:t>žetoną</a:t>
            </a:r>
            <a:r>
              <a:rPr lang="lt-LT" altLang="en-US" sz="1800" dirty="0"/>
              <a:t>, kurį galėsite įvesti į </a:t>
            </a:r>
            <a:r>
              <a:rPr lang="lt-LT" altLang="en-US" sz="1800" b="1" dirty="0"/>
              <a:t>PRADĖTI </a:t>
            </a:r>
            <a:r>
              <a:rPr lang="lt-LT" altLang="en-US" sz="1800" dirty="0"/>
              <a:t>laukelį... ir tada spustelėkite </a:t>
            </a:r>
            <a:r>
              <a:rPr lang="lt-LT" altLang="en-US" sz="1800" b="1" dirty="0"/>
              <a:t>TĘSTI</a:t>
            </a:r>
            <a:endParaRPr lang="en-GB" altLang="en-US" sz="1800" b="1" dirty="0"/>
          </a:p>
          <a:p>
            <a:pPr>
              <a:spcBef>
                <a:spcPts val="600"/>
              </a:spcBef>
            </a:pPr>
            <a:r>
              <a:rPr lang="en-GB" altLang="en-US" sz="1800" dirty="0" err="1"/>
              <a:t>užpildykite</a:t>
            </a:r>
            <a:r>
              <a:rPr lang="en-GB" altLang="en-US" sz="1800" dirty="0"/>
              <a:t> </a:t>
            </a:r>
            <a:r>
              <a:rPr lang="en-GB" altLang="en-US" sz="1800" dirty="0" err="1"/>
              <a:t>savo</a:t>
            </a:r>
            <a:r>
              <a:rPr lang="en-GB" altLang="en-US" sz="1800" dirty="0"/>
              <a:t> </a:t>
            </a:r>
            <a:r>
              <a:rPr lang="en-GB" altLang="en-US" sz="1800" dirty="0" err="1"/>
              <a:t>asmeninius</a:t>
            </a:r>
            <a:r>
              <a:rPr lang="en-GB" altLang="en-US" sz="1800" dirty="0"/>
              <a:t> </a:t>
            </a:r>
            <a:r>
              <a:rPr lang="en-GB" altLang="en-US" sz="1800" dirty="0" err="1"/>
              <a:t>duomenis</a:t>
            </a:r>
            <a:r>
              <a:rPr lang="en-GB" altLang="en-US" sz="1800" dirty="0"/>
              <a:t>, </a:t>
            </a:r>
            <a:r>
              <a:rPr lang="en-GB" altLang="en-US" sz="1800" dirty="0" err="1"/>
              <a:t>atidžiai</a:t>
            </a:r>
            <a:r>
              <a:rPr lang="en-GB" altLang="en-US" sz="1800" dirty="0"/>
              <a:t> </a:t>
            </a:r>
            <a:r>
              <a:rPr lang="en-GB" altLang="en-US" sz="1800" dirty="0" err="1"/>
              <a:t>perskaitydami</a:t>
            </a:r>
            <a:r>
              <a:rPr lang="en-GB" altLang="en-US" sz="1800" dirty="0"/>
              <a:t> </a:t>
            </a:r>
            <a:r>
              <a:rPr lang="en-GB" altLang="en-US" sz="1800" dirty="0" err="1"/>
              <a:t>instrukcijas</a:t>
            </a:r>
            <a:r>
              <a:rPr lang="en-GB" altLang="en-US" sz="1800" dirty="0"/>
              <a:t> </a:t>
            </a:r>
            <a:r>
              <a:rPr lang="en-GB" altLang="en-US" sz="1800" dirty="0" err="1"/>
              <a:t>ir</a:t>
            </a:r>
            <a:endParaRPr lang="en-GB" altLang="en-US" sz="1800" dirty="0"/>
          </a:p>
          <a:p>
            <a:pPr lvl="1">
              <a:spcBef>
                <a:spcPts val="600"/>
              </a:spcBef>
            </a:pPr>
            <a:r>
              <a:rPr lang="en-GB" altLang="en-US" sz="1700" dirty="0" err="1"/>
              <a:t>su</a:t>
            </a:r>
            <a:r>
              <a:rPr lang="lt-LT" altLang="en-US" sz="1700" dirty="0" err="1"/>
              <a:t>si</a:t>
            </a:r>
            <a:r>
              <a:rPr lang="en-GB" altLang="en-US" sz="1700" dirty="0" err="1"/>
              <a:t>kurkite</a:t>
            </a:r>
            <a:r>
              <a:rPr lang="en-GB" altLang="en-US" sz="1700" dirty="0"/>
              <a:t> </a:t>
            </a:r>
            <a:r>
              <a:rPr lang="en-GB" altLang="en-US" sz="1700" dirty="0" err="1"/>
              <a:t>vartotojo</a:t>
            </a:r>
            <a:r>
              <a:rPr lang="en-GB" altLang="en-US" sz="1700" dirty="0"/>
              <a:t> </a:t>
            </a:r>
            <a:r>
              <a:rPr lang="en-GB" altLang="en-US" sz="1700" dirty="0" err="1"/>
              <a:t>vardą</a:t>
            </a:r>
            <a:r>
              <a:rPr lang="en-GB" altLang="en-US" sz="1700" dirty="0"/>
              <a:t> </a:t>
            </a:r>
            <a:r>
              <a:rPr lang="en-GB" altLang="en-US" sz="1700" dirty="0" err="1"/>
              <a:t>ir</a:t>
            </a:r>
            <a:r>
              <a:rPr lang="en-GB" altLang="en-US" sz="1700" dirty="0"/>
              <a:t> </a:t>
            </a:r>
            <a:r>
              <a:rPr lang="en-GB" altLang="en-US" sz="1700" dirty="0" err="1"/>
              <a:t>slaptažodį</a:t>
            </a:r>
            <a:r>
              <a:rPr lang="en-GB" altLang="en-US" sz="1700" dirty="0"/>
              <a:t>, </a:t>
            </a:r>
            <a:r>
              <a:rPr lang="en-GB" altLang="en-US" sz="1700" dirty="0" err="1"/>
              <a:t>kuri</a:t>
            </a:r>
            <a:r>
              <a:rPr lang="lt-LT" altLang="en-US" sz="1700" dirty="0"/>
              <a:t>ų nepamiršite</a:t>
            </a:r>
          </a:p>
          <a:p>
            <a:pPr lvl="1">
              <a:spcBef>
                <a:spcPts val="600"/>
              </a:spcBef>
            </a:pPr>
            <a:r>
              <a:rPr lang="en-GB" altLang="en-US" sz="1700" dirty="0" err="1"/>
              <a:t>naudokite</a:t>
            </a:r>
            <a:r>
              <a:rPr lang="en-GB" altLang="en-US" sz="1700" dirty="0"/>
              <a:t> </a:t>
            </a:r>
            <a:r>
              <a:rPr lang="en-GB" altLang="en-US" sz="1700" dirty="0" err="1"/>
              <a:t>savo</a:t>
            </a:r>
            <a:r>
              <a:rPr lang="en-GB" altLang="en-US" sz="1700" dirty="0"/>
              <a:t> el. </a:t>
            </a:r>
            <a:r>
              <a:rPr lang="en-GB" altLang="en-US" sz="1700" dirty="0" err="1"/>
              <a:t>pašto</a:t>
            </a:r>
            <a:r>
              <a:rPr lang="en-GB" altLang="en-US" sz="1700" dirty="0"/>
              <a:t> </a:t>
            </a:r>
            <a:r>
              <a:rPr lang="en-GB" altLang="en-US" sz="1700" dirty="0" err="1"/>
              <a:t>adresą</a:t>
            </a:r>
            <a:r>
              <a:rPr lang="en-GB" altLang="en-US" sz="1700" dirty="0"/>
              <a:t> (tai </a:t>
            </a:r>
            <a:r>
              <a:rPr lang="en-GB" altLang="en-US" sz="1700" dirty="0" err="1"/>
              <a:t>gali</a:t>
            </a:r>
            <a:r>
              <a:rPr lang="en-GB" altLang="en-US" sz="1700" dirty="0"/>
              <a:t> </a:t>
            </a:r>
            <a:r>
              <a:rPr lang="en-GB" altLang="en-US" sz="1700" dirty="0" err="1"/>
              <a:t>būti</a:t>
            </a:r>
            <a:r>
              <a:rPr lang="en-GB" altLang="en-US" sz="1700" dirty="0"/>
              <a:t> </a:t>
            </a:r>
            <a:r>
              <a:rPr lang="en-GB" altLang="en-US" sz="1700" dirty="0" err="1"/>
              <a:t>darbo</a:t>
            </a:r>
            <a:r>
              <a:rPr lang="lt-LT" altLang="en-US" sz="1700" dirty="0"/>
              <a:t> el. paštas</a:t>
            </a:r>
            <a:r>
              <a:rPr lang="en-GB" altLang="en-US" sz="1700" dirty="0"/>
              <a:t>, bet ne </a:t>
            </a:r>
            <a:r>
              <a:rPr lang="lt-LT" altLang="en-US" sz="1700" dirty="0"/>
              <a:t>bendrai naudojamas</a:t>
            </a:r>
            <a:r>
              <a:rPr lang="en-GB" altLang="en-US" sz="1700" dirty="0"/>
              <a:t>!)</a:t>
            </a:r>
          </a:p>
          <a:p>
            <a:pPr lvl="1">
              <a:spcBef>
                <a:spcPts val="600"/>
              </a:spcBef>
              <a:spcAft>
                <a:spcPts val="1000"/>
              </a:spcAft>
            </a:pPr>
            <a:r>
              <a:rPr lang="en-GB" altLang="en-US" sz="1700" dirty="0" err="1"/>
              <a:t>Pasirinkite</a:t>
            </a:r>
            <a:r>
              <a:rPr lang="lt-LT" altLang="en-US" sz="1700" dirty="0"/>
              <a:t> </a:t>
            </a:r>
            <a:r>
              <a:rPr lang="en-GB" altLang="en-US" sz="1700" dirty="0" err="1"/>
              <a:t>kalbą</a:t>
            </a:r>
            <a:r>
              <a:rPr lang="en-GB" altLang="en-US" sz="1700" dirty="0"/>
              <a:t> (</a:t>
            </a:r>
            <a:r>
              <a:rPr lang="en-GB" altLang="en-US" sz="1700" b="1" dirty="0"/>
              <a:t>BG, FR, GR, IS, LT, SI, EN</a:t>
            </a:r>
            <a:r>
              <a:rPr lang="en-GB" altLang="en-US" sz="1700" dirty="0"/>
              <a:t>; </a:t>
            </a:r>
            <a:r>
              <a:rPr lang="en-GB" altLang="en-US" sz="1700" dirty="0" err="1"/>
              <a:t>taip</a:t>
            </a:r>
            <a:r>
              <a:rPr lang="en-GB" altLang="en-US" sz="1700" dirty="0"/>
              <a:t> pat </a:t>
            </a:r>
            <a:r>
              <a:rPr lang="en-GB" altLang="en-US" sz="1700" dirty="0" err="1"/>
              <a:t>galima</a:t>
            </a:r>
            <a:r>
              <a:rPr lang="en-GB" altLang="en-US" sz="1700" dirty="0"/>
              <a:t> – ES, IT, MK, PT, RO, SE, TR)</a:t>
            </a:r>
          </a:p>
          <a:p>
            <a:pPr>
              <a:spcBef>
                <a:spcPts val="600"/>
              </a:spcBef>
              <a:spcAft>
                <a:spcPts val="1000"/>
              </a:spcAft>
            </a:pPr>
            <a:r>
              <a:rPr lang="lt-LT" altLang="en-US" sz="1800" dirty="0"/>
              <a:t>paspaudę</a:t>
            </a:r>
            <a:r>
              <a:rPr lang="lt-LT" altLang="en-US" sz="1800" b="1" dirty="0"/>
              <a:t> REGISTRUOTIS</a:t>
            </a:r>
            <a:r>
              <a:rPr lang="lt-LT" altLang="en-US" sz="1800" dirty="0"/>
              <a:t>, galėsite </a:t>
            </a:r>
            <a:r>
              <a:rPr lang="lt-LT" altLang="en-US" sz="1800" b="1" dirty="0"/>
              <a:t>PRISIJUNGTI</a:t>
            </a:r>
          </a:p>
          <a:p>
            <a:pPr>
              <a:spcBef>
                <a:spcPts val="600"/>
              </a:spcBef>
              <a:spcAft>
                <a:spcPts val="1000"/>
              </a:spcAft>
            </a:pPr>
            <a:r>
              <a:rPr lang="lt-LT" altLang="en-US" sz="1800" dirty="0"/>
              <a:t>kai prisijungsite, spustelėkite meniu parinktį </a:t>
            </a:r>
            <a:r>
              <a:rPr lang="lt-LT" altLang="en-US" sz="1800" b="1" dirty="0">
                <a:solidFill>
                  <a:srgbClr val="76B4A6"/>
                </a:solidFill>
              </a:rPr>
              <a:t>“Pradėti </a:t>
            </a:r>
            <a:r>
              <a:rPr lang="lt-LT" altLang="en-US" sz="1800" b="1" dirty="0" err="1">
                <a:solidFill>
                  <a:srgbClr val="76B4A6"/>
                </a:solidFill>
              </a:rPr>
              <a:t>Footprint</a:t>
            </a:r>
            <a:r>
              <a:rPr lang="lt-LT" altLang="en-US" sz="1800" b="1" dirty="0">
                <a:solidFill>
                  <a:srgbClr val="76B4A6"/>
                </a:solidFill>
              </a:rPr>
              <a:t>” </a:t>
            </a:r>
            <a:endParaRPr lang="en-GB" altLang="en-US" sz="1800" b="1" dirty="0">
              <a:solidFill>
                <a:srgbClr val="76B4A6"/>
              </a:solidFill>
            </a:endParaRPr>
          </a:p>
          <a:p>
            <a:pPr>
              <a:spcBef>
                <a:spcPts val="600"/>
              </a:spcBef>
              <a:spcAft>
                <a:spcPts val="1000"/>
              </a:spcAft>
            </a:pPr>
            <a:r>
              <a:rPr lang="lt-LT" altLang="en-US" sz="1800" dirty="0"/>
              <a:t>puslapyje </a:t>
            </a:r>
            <a:r>
              <a:rPr lang="en-GB" altLang="en-US" sz="1800" dirty="0"/>
              <a:t>“</a:t>
            </a:r>
            <a:r>
              <a:rPr lang="lt-LT" altLang="en-US" sz="1800" b="1" dirty="0">
                <a:solidFill>
                  <a:srgbClr val="76B4A6"/>
                </a:solidFill>
              </a:rPr>
              <a:t>Pradėti </a:t>
            </a:r>
            <a:r>
              <a:rPr lang="en-GB" altLang="en-US" sz="1800" b="1" dirty="0">
                <a:solidFill>
                  <a:srgbClr val="76B4A6"/>
                </a:solidFill>
              </a:rPr>
              <a:t>Footprint </a:t>
            </a:r>
            <a:r>
              <a:rPr lang="lt-LT" altLang="en-US" sz="1800" b="1" dirty="0">
                <a:solidFill>
                  <a:srgbClr val="76B4A6"/>
                </a:solidFill>
              </a:rPr>
              <a:t>klausimyną</a:t>
            </a:r>
            <a:r>
              <a:rPr lang="en-GB" altLang="en-US" sz="1800" dirty="0"/>
              <a:t>”, </a:t>
            </a:r>
            <a:r>
              <a:rPr lang="lt-LT" altLang="en-US" sz="1800" b="1" i="1" dirty="0"/>
              <a:t>atidžiai perskaitykite instrukcijas</a:t>
            </a:r>
            <a:r>
              <a:rPr lang="lt-LT" altLang="en-US" sz="1800" dirty="0"/>
              <a:t> </a:t>
            </a:r>
          </a:p>
          <a:p>
            <a:pPr>
              <a:spcBef>
                <a:spcPts val="600"/>
              </a:spcBef>
              <a:spcAft>
                <a:spcPts val="1000"/>
              </a:spcAft>
            </a:pPr>
            <a:r>
              <a:rPr lang="lt-LT" altLang="en-US" sz="1800" dirty="0"/>
              <a:t>tyliai atsakykite į 29 klausimus (nėra teisingų ar neteisingų atsakymų; atsakykite intuityviai ir sąžiningai)</a:t>
            </a:r>
          </a:p>
          <a:p>
            <a:pPr>
              <a:spcBef>
                <a:spcPts val="600"/>
              </a:spcBef>
              <a:spcAft>
                <a:spcPts val="1000"/>
              </a:spcAft>
            </a:pPr>
            <a:r>
              <a:rPr lang="lt-LT" altLang="en-US" sz="1800" dirty="0"/>
              <a:t>kai baigsite, galite peržiūrėti/atspausdinti ataskaitas, tada ATSISIJUNGTI, kai norite, BET </a:t>
            </a:r>
            <a:r>
              <a:rPr lang="lt-LT" altLang="en-US" sz="1800" b="1" i="1" dirty="0"/>
              <a:t>leiskite kitiems ramiai tęsti</a:t>
            </a:r>
            <a:r>
              <a:rPr lang="lt-LT" altLang="en-US" sz="1800" dirty="0"/>
              <a:t>, kol jie taip pat pabaigs.</a:t>
            </a:r>
            <a:endParaRPr lang="en-GB" alt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25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Savimonės diagnostikos modelis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5353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sz="3200" b="1" dirty="0">
                <a:solidFill>
                  <a:srgbClr val="76B4A6"/>
                </a:solidFill>
              </a:rPr>
              <a:t>Savimonės diagnostikos modelis pagrįstas</a:t>
            </a:r>
            <a:endParaRPr lang="en-GB" sz="3200" b="1" dirty="0">
              <a:solidFill>
                <a:srgbClr val="76B4A6"/>
              </a:solidFill>
            </a:endParaRPr>
          </a:p>
          <a:p>
            <a:pPr marL="0" indent="0">
              <a:buNone/>
            </a:pPr>
            <a:endParaRPr lang="en-GB" sz="1000" dirty="0"/>
          </a:p>
          <a:p>
            <a:pPr>
              <a:spcAft>
                <a:spcPts val="1200"/>
              </a:spcAft>
            </a:pPr>
            <a:r>
              <a:rPr lang="lt-LT" altLang="en-US" dirty="0"/>
              <a:t>„Normalių žmonių emocijomis“, </a:t>
            </a:r>
            <a:r>
              <a:rPr lang="en-GB" altLang="en-US" dirty="0"/>
              <a:t>Moulton Marston (</a:t>
            </a:r>
            <a:r>
              <a:rPr lang="en-GB" altLang="en-US" dirty="0">
                <a:hlinkClick r:id="rId2" action="ppaction://hlinksldjump"/>
              </a:rPr>
              <a:t>1</a:t>
            </a:r>
            <a:r>
              <a:rPr lang="en-GB" altLang="en-US" dirty="0"/>
              <a:t>)</a:t>
            </a:r>
          </a:p>
          <a:p>
            <a:r>
              <a:rPr lang="lt-LT" altLang="en-US" dirty="0"/>
              <a:t>tyrė elgesį darbo vietoje</a:t>
            </a:r>
            <a:endParaRPr lang="en-GB" altLang="en-US" dirty="0"/>
          </a:p>
          <a:p>
            <a:pPr lvl="1"/>
            <a:r>
              <a:rPr lang="lt-LT" altLang="en-US" dirty="0"/>
              <a:t>Iššūkius kelianti darbo aplinka</a:t>
            </a:r>
            <a:endParaRPr lang="en-GB" altLang="en-US" dirty="0"/>
          </a:p>
          <a:p>
            <a:pPr lvl="1">
              <a:spcAft>
                <a:spcPts val="1200"/>
              </a:spcAft>
            </a:pPr>
            <a:r>
              <a:rPr lang="lt-LT" altLang="en-US" dirty="0" err="1"/>
              <a:t>visceraliniame</a:t>
            </a:r>
            <a:r>
              <a:rPr lang="lt-LT" altLang="en-US" dirty="0"/>
              <a:t> lygmenyje... grėsmė: kovok arba bėk</a:t>
            </a:r>
            <a:endParaRPr lang="en-GB" altLang="en-US" dirty="0"/>
          </a:p>
          <a:p>
            <a:r>
              <a:rPr lang="en-GB" altLang="en-US" dirty="0" err="1"/>
              <a:t>paverčia</a:t>
            </a:r>
            <a:r>
              <a:rPr lang="en-GB" altLang="en-US" dirty="0"/>
              <a:t> </a:t>
            </a:r>
            <a:r>
              <a:rPr lang="en-GB" altLang="en-US" dirty="0" err="1"/>
              <a:t>tiek</a:t>
            </a:r>
            <a:r>
              <a:rPr lang="en-GB" altLang="en-US" dirty="0"/>
              <a:t> </a:t>
            </a:r>
            <a:r>
              <a:rPr lang="en-GB" altLang="en-US" dirty="0" err="1"/>
              <a:t>darbo</a:t>
            </a:r>
            <a:r>
              <a:rPr lang="en-GB" altLang="en-US" dirty="0"/>
              <a:t>, </a:t>
            </a:r>
            <a:r>
              <a:rPr lang="en-GB" altLang="en-US" dirty="0" err="1"/>
              <a:t>tiek</a:t>
            </a:r>
            <a:r>
              <a:rPr lang="en-GB" altLang="en-US" dirty="0"/>
              <a:t> </a:t>
            </a:r>
            <a:r>
              <a:rPr lang="en-GB" altLang="en-US" dirty="0" err="1"/>
              <a:t>mokymosi</a:t>
            </a:r>
            <a:r>
              <a:rPr lang="en-GB" altLang="en-US" dirty="0"/>
              <a:t> </a:t>
            </a:r>
            <a:r>
              <a:rPr lang="en-GB" altLang="en-US" dirty="0" err="1"/>
              <a:t>aplinka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51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70780"/>
            <a:ext cx="10515600" cy="57061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sz="3200" b="1" dirty="0">
                <a:solidFill>
                  <a:srgbClr val="76B4A6"/>
                </a:solidFill>
              </a:rPr>
              <a:t>Modelio keliamos prielaidos</a:t>
            </a:r>
            <a:endParaRPr lang="en-GB" sz="3200" b="1" dirty="0">
              <a:solidFill>
                <a:srgbClr val="76B4A6"/>
              </a:solidFill>
            </a:endParaRPr>
          </a:p>
          <a:p>
            <a:pPr marL="0" indent="0">
              <a:buNone/>
            </a:pPr>
            <a:endParaRPr lang="en-GB" sz="1000" dirty="0"/>
          </a:p>
          <a:p>
            <a:pPr marL="0" indent="0">
              <a:buFontTx/>
              <a:buNone/>
              <a:defRPr/>
            </a:pPr>
            <a:r>
              <a:rPr lang="lt-LT" altLang="en-US" dirty="0"/>
              <a:t>Visi žmonės skirtingi, mes turime skirtingus:</a:t>
            </a:r>
          </a:p>
          <a:p>
            <a:pPr>
              <a:defRPr/>
            </a:pPr>
            <a:r>
              <a:rPr lang="lt-LT" altLang="en-US" dirty="0"/>
              <a:t>tikslus, motyvus ir baimes</a:t>
            </a:r>
          </a:p>
          <a:p>
            <a:pPr>
              <a:defRPr/>
            </a:pPr>
            <a:r>
              <a:rPr lang="lt-LT" altLang="en-US" dirty="0"/>
              <a:t>stipriąsias puses ir skirtingus stilius darbe – „minkštieji įgūdžiai“</a:t>
            </a:r>
            <a:endParaRPr lang="en-US" altLang="en-US" dirty="0"/>
          </a:p>
          <a:p>
            <a:pPr>
              <a:defRPr/>
            </a:pPr>
            <a:r>
              <a:rPr lang="lt-LT" altLang="en-US" dirty="0"/>
              <a:t>būdus kaip bendraujame</a:t>
            </a:r>
            <a:endParaRPr lang="en-US" altLang="en-US" dirty="0"/>
          </a:p>
          <a:p>
            <a:pPr>
              <a:defRPr/>
            </a:pPr>
            <a:r>
              <a:rPr lang="lt-LT" altLang="en-US" dirty="0"/>
              <a:t>indėlius ir vertybes</a:t>
            </a:r>
            <a:r>
              <a:rPr lang="en-US" altLang="en-US" dirty="0"/>
              <a:t>:</a:t>
            </a:r>
          </a:p>
          <a:p>
            <a:pPr lvl="1">
              <a:defRPr/>
            </a:pPr>
            <a:r>
              <a:rPr lang="lt-LT" altLang="en-US" dirty="0"/>
              <a:t>mokykloje</a:t>
            </a:r>
            <a:r>
              <a:rPr lang="en-US" altLang="en-US" dirty="0"/>
              <a:t>, </a:t>
            </a:r>
            <a:r>
              <a:rPr lang="lt-LT" altLang="en-US" dirty="0"/>
              <a:t>kolegijoje ar mokymuose</a:t>
            </a:r>
            <a:endParaRPr lang="en-US" altLang="en-US" dirty="0"/>
          </a:p>
          <a:p>
            <a:pPr lvl="1">
              <a:defRPr/>
            </a:pPr>
            <a:r>
              <a:rPr lang="lt-LT" altLang="en-US" dirty="0"/>
              <a:t>darbo vietoje</a:t>
            </a:r>
            <a:endParaRPr lang="en-US" altLang="en-US" dirty="0"/>
          </a:p>
          <a:p>
            <a:pPr>
              <a:defRPr/>
            </a:pPr>
            <a:r>
              <a:rPr lang="lt-LT" altLang="en-US" dirty="0"/>
              <a:t>būdus kaip mokomės, įgyjame įgūdžių, įveikiame iššūkius...</a:t>
            </a:r>
            <a:endParaRPr lang="en-US" alt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65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087445" y="5610431"/>
            <a:ext cx="87595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ClrTx/>
              <a:buFontTx/>
              <a:buNone/>
            </a:pPr>
            <a:r>
              <a:rPr lang="en-GB" altLang="en-US" sz="2800" dirty="0" err="1">
                <a:cs typeface="Arial" panose="020B0604020202020204" pitchFamily="34" charset="0"/>
              </a:rPr>
              <a:t>jie</a:t>
            </a:r>
            <a:r>
              <a:rPr lang="en-GB" altLang="en-US" sz="2800" dirty="0">
                <a:cs typeface="Arial" panose="020B0604020202020204" pitchFamily="34" charset="0"/>
              </a:rPr>
              <a:t> </a:t>
            </a:r>
            <a:r>
              <a:rPr lang="en-GB" altLang="en-US" sz="2800" b="1" i="1" dirty="0" err="1">
                <a:solidFill>
                  <a:srgbClr val="76B4A6"/>
                </a:solidFill>
                <a:cs typeface="Arial" panose="020B0604020202020204" pitchFamily="34" charset="0"/>
              </a:rPr>
              <a:t>visi</a:t>
            </a:r>
            <a:r>
              <a:rPr lang="en-GB" altLang="en-US" sz="2800" b="1" i="1" dirty="0">
                <a:solidFill>
                  <a:srgbClr val="76B4A6"/>
                </a:solidFill>
                <a:cs typeface="Arial" panose="020B0604020202020204" pitchFamily="34" charset="0"/>
              </a:rPr>
              <a:t> </a:t>
            </a:r>
            <a:r>
              <a:rPr lang="en-GB" altLang="en-US" sz="2800" b="1" i="1" dirty="0" err="1">
                <a:solidFill>
                  <a:srgbClr val="76B4A6"/>
                </a:solidFill>
                <a:cs typeface="Arial" panose="020B0604020202020204" pitchFamily="34" charset="0"/>
              </a:rPr>
              <a:t>tinkami</a:t>
            </a:r>
            <a:r>
              <a:rPr lang="en-GB" altLang="en-US" sz="2800" dirty="0">
                <a:cs typeface="Arial" panose="020B0604020202020204" pitchFamily="34" charset="0"/>
              </a:rPr>
              <a:t>... tik</a:t>
            </a:r>
            <a:r>
              <a:rPr lang="en-GB" altLang="en-US" sz="2800" b="1" i="1" dirty="0">
                <a:solidFill>
                  <a:srgbClr val="76B4A6"/>
                </a:solidFill>
                <a:cs typeface="Arial" panose="020B0604020202020204" pitchFamily="34" charset="0"/>
              </a:rPr>
              <a:t> </a:t>
            </a:r>
            <a:r>
              <a:rPr lang="en-GB" altLang="en-US" sz="2800" b="1" i="1" dirty="0" err="1">
                <a:solidFill>
                  <a:srgbClr val="76B4A6"/>
                </a:solidFill>
                <a:cs typeface="Arial" panose="020B0604020202020204" pitchFamily="34" charset="0"/>
              </a:rPr>
              <a:t>skirtingi</a:t>
            </a:r>
            <a:endParaRPr lang="en-GB" altLang="en-US" sz="2800" b="1" i="1" dirty="0">
              <a:solidFill>
                <a:srgbClr val="76B4A6"/>
              </a:solidFill>
              <a:cs typeface="Arial" panose="020B0604020202020204" pitchFamily="34" charset="0"/>
            </a:endParaRPr>
          </a:p>
        </p:txBody>
      </p:sp>
      <p:grpSp>
        <p:nvGrpSpPr>
          <p:cNvPr id="2" name="Group 25"/>
          <p:cNvGrpSpPr>
            <a:grpSpLocks noChangeAspect="1"/>
          </p:cNvGrpSpPr>
          <p:nvPr/>
        </p:nvGrpSpPr>
        <p:grpSpPr bwMode="auto">
          <a:xfrm>
            <a:off x="2714625" y="1318434"/>
            <a:ext cx="6358784" cy="4039171"/>
            <a:chOff x="1191191" y="1281348"/>
            <a:chExt cx="6761619" cy="4295304"/>
          </a:xfrm>
        </p:grpSpPr>
        <p:pic>
          <p:nvPicPr>
            <p:cNvPr id="19461" name="Picture 4" descr="influencer_main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6056" y="1282018"/>
              <a:ext cx="1527175" cy="2303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2" name="Picture 5" descr="steadier_main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1631" y="3263218"/>
              <a:ext cx="1481138" cy="2305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3" name="Picture 6" descr="calculator_main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3097" y="3273189"/>
              <a:ext cx="1509713" cy="230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4" name="Picture 7" descr="driver_main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1191" y="1281348"/>
              <a:ext cx="1511300" cy="2303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838200" y="470780"/>
            <a:ext cx="10515600" cy="789249"/>
          </a:xfrm>
        </p:spPr>
        <p:txBody>
          <a:bodyPr>
            <a:normAutofit/>
          </a:bodyPr>
          <a:lstStyle/>
          <a:p>
            <a:pPr marL="0" indent="0">
              <a:spcAft>
                <a:spcPts val="1000"/>
              </a:spcAft>
              <a:buNone/>
            </a:pPr>
            <a:r>
              <a:rPr lang="lt-LT" altLang="en-US" dirty="0"/>
              <a:t>...ir mūsų pasaulio suvokimo būdai</a:t>
            </a:r>
            <a:endParaRPr lang="en-GB" alt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69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pic>
        <p:nvPicPr>
          <p:cNvPr id="3" name="Picture 22" descr="calculator_main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851" y="1619387"/>
            <a:ext cx="1156797" cy="17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1" descr="steadier_main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146" y="3599577"/>
            <a:ext cx="1167352" cy="17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0" descr="influencer_main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899" y="3604050"/>
            <a:ext cx="1170144" cy="17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9" descr="driver_main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749" y="1619387"/>
            <a:ext cx="1157149" cy="17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3173506" y="2240526"/>
            <a:ext cx="13920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ClrTx/>
              <a:buFontTx/>
              <a:buNone/>
            </a:pPr>
            <a:r>
              <a:rPr lang="lt-LT" altLang="en-US" sz="2400" b="1" dirty="0">
                <a:solidFill>
                  <a:srgbClr val="C00000"/>
                </a:solidFill>
                <a:cs typeface="Arial" panose="020B0604020202020204" pitchFamily="34" charset="0"/>
              </a:rPr>
              <a:t>vadovas</a:t>
            </a:r>
            <a:endParaRPr lang="en-GB" altLang="en-US" sz="24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2863789" y="4177739"/>
            <a:ext cx="17018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ClrTx/>
              <a:buFontTx/>
              <a:buNone/>
            </a:pPr>
            <a:r>
              <a:rPr lang="lt-LT" altLang="en-US" sz="2400" b="1" dirty="0">
                <a:solidFill>
                  <a:srgbClr val="C00000"/>
                </a:solidFill>
                <a:cs typeface="Arial" panose="020B0604020202020204" pitchFamily="34" charset="0"/>
              </a:rPr>
              <a:t>įtakojantis</a:t>
            </a:r>
            <a:endParaRPr lang="en-GB" altLang="en-US" sz="24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7729805" y="4157986"/>
            <a:ext cx="2590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lt-LT" altLang="en-US" sz="2400" b="1" dirty="0">
                <a:solidFill>
                  <a:srgbClr val="C00000"/>
                </a:solidFill>
                <a:cs typeface="Arial" panose="020B0604020202020204" pitchFamily="34" charset="0"/>
              </a:rPr>
              <a:t>pastovusis</a:t>
            </a:r>
            <a:endParaRPr lang="en-GB" altLang="en-US" sz="24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7729805" y="2203477"/>
            <a:ext cx="2438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lt-LT" altLang="en-US" sz="2400" b="1" dirty="0">
                <a:solidFill>
                  <a:srgbClr val="C00000"/>
                </a:solidFill>
                <a:cs typeface="Arial" panose="020B0604020202020204" pitchFamily="34" charset="0"/>
              </a:rPr>
              <a:t>analizuotojas</a:t>
            </a:r>
            <a:endParaRPr lang="en-GB" altLang="en-US" sz="24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grpSp>
        <p:nvGrpSpPr>
          <p:cNvPr id="11" name="Group 5"/>
          <p:cNvGrpSpPr>
            <a:grpSpLocks/>
          </p:cNvGrpSpPr>
          <p:nvPr/>
        </p:nvGrpSpPr>
        <p:grpSpPr bwMode="auto">
          <a:xfrm>
            <a:off x="4866813" y="720106"/>
            <a:ext cx="2438400" cy="5668963"/>
            <a:chOff x="3352800" y="339725"/>
            <a:chExt cx="2438400" cy="5668963"/>
          </a:xfrm>
        </p:grpSpPr>
        <p:sp>
          <p:nvSpPr>
            <p:cNvPr id="12" name="Freeform 19"/>
            <p:cNvSpPr>
              <a:spLocks/>
            </p:cNvSpPr>
            <p:nvPr/>
          </p:nvSpPr>
          <p:spPr bwMode="auto">
            <a:xfrm>
              <a:off x="4572000" y="1484313"/>
              <a:ext cx="1588" cy="1695450"/>
            </a:xfrm>
            <a:custGeom>
              <a:avLst/>
              <a:gdLst>
                <a:gd name="T0" fmla="*/ 0 w 1"/>
                <a:gd name="T1" fmla="*/ 2147483647 h 1068"/>
                <a:gd name="T2" fmla="*/ 2147483647 w 1"/>
                <a:gd name="T3" fmla="*/ 0 h 1068"/>
                <a:gd name="T4" fmla="*/ 0 60000 65536"/>
                <a:gd name="T5" fmla="*/ 0 60000 65536"/>
                <a:gd name="T6" fmla="*/ 0 w 1"/>
                <a:gd name="T7" fmla="*/ 0 h 1068"/>
                <a:gd name="T8" fmla="*/ 1 w 1"/>
                <a:gd name="T9" fmla="*/ 1068 h 10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068">
                  <a:moveTo>
                    <a:pt x="0" y="1068"/>
                  </a:moveTo>
                  <a:lnTo>
                    <a:pt x="1" y="0"/>
                  </a:lnTo>
                </a:path>
              </a:pathLst>
            </a:custGeom>
            <a:noFill/>
            <a:ln w="5715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Freeform 21"/>
            <p:cNvSpPr>
              <a:spLocks/>
            </p:cNvSpPr>
            <p:nvPr/>
          </p:nvSpPr>
          <p:spPr bwMode="auto">
            <a:xfrm rot="10800000">
              <a:off x="4572000" y="3160713"/>
              <a:ext cx="1588" cy="1695450"/>
            </a:xfrm>
            <a:custGeom>
              <a:avLst/>
              <a:gdLst>
                <a:gd name="T0" fmla="*/ 0 w 1"/>
                <a:gd name="T1" fmla="*/ 2147483647 h 1068"/>
                <a:gd name="T2" fmla="*/ 2147483647 w 1"/>
                <a:gd name="T3" fmla="*/ 0 h 1068"/>
                <a:gd name="T4" fmla="*/ 0 60000 65536"/>
                <a:gd name="T5" fmla="*/ 0 60000 65536"/>
                <a:gd name="T6" fmla="*/ 0 w 1"/>
                <a:gd name="T7" fmla="*/ 0 h 1068"/>
                <a:gd name="T8" fmla="*/ 1 w 1"/>
                <a:gd name="T9" fmla="*/ 1068 h 10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068">
                  <a:moveTo>
                    <a:pt x="0" y="1068"/>
                  </a:moveTo>
                  <a:lnTo>
                    <a:pt x="1" y="0"/>
                  </a:lnTo>
                </a:path>
              </a:pathLst>
            </a:custGeom>
            <a:noFill/>
            <a:ln w="5715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Text Box 31"/>
            <p:cNvSpPr txBox="1">
              <a:spLocks noChangeArrowheads="1"/>
            </p:cNvSpPr>
            <p:nvPr/>
          </p:nvSpPr>
          <p:spPr bwMode="auto">
            <a:xfrm>
              <a:off x="3352800" y="339725"/>
              <a:ext cx="2438400" cy="954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00000"/>
                </a:buClr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C00000"/>
                </a:buClr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C00000"/>
                </a:buClr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C00000"/>
                </a:buClr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en-GB" altLang="en-US" sz="2800" b="1" dirty="0" err="1">
                  <a:solidFill>
                    <a:srgbClr val="5F5F5F"/>
                  </a:solidFill>
                  <a:cs typeface="Arial" panose="020B0604020202020204" pitchFamily="34" charset="0"/>
                </a:rPr>
                <a:t>priešiškas</a:t>
              </a:r>
              <a:r>
                <a:rPr lang="en-GB" altLang="en-US" sz="2800" b="1" dirty="0">
                  <a:solidFill>
                    <a:srgbClr val="5F5F5F"/>
                  </a:solidFill>
                  <a:cs typeface="Arial" panose="020B0604020202020204" pitchFamily="34" charset="0"/>
                </a:rPr>
                <a:t> </a:t>
              </a:r>
              <a:r>
                <a:rPr lang="en-GB" altLang="en-US" sz="2800" b="1" dirty="0" err="1">
                  <a:solidFill>
                    <a:srgbClr val="5F5F5F"/>
                  </a:solidFill>
                  <a:cs typeface="Arial" panose="020B0604020202020204" pitchFamily="34" charset="0"/>
                </a:rPr>
                <a:t>pasaulis</a:t>
              </a:r>
              <a:endParaRPr lang="en-GB" altLang="en-US" sz="2800" b="1" dirty="0">
                <a:solidFill>
                  <a:srgbClr val="5F5F5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" name="Text Box 32"/>
            <p:cNvSpPr txBox="1">
              <a:spLocks noChangeArrowheads="1"/>
            </p:cNvSpPr>
            <p:nvPr/>
          </p:nvSpPr>
          <p:spPr bwMode="auto">
            <a:xfrm>
              <a:off x="3352800" y="5054600"/>
              <a:ext cx="2438400" cy="954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00000"/>
                </a:buClr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C00000"/>
                </a:buClr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C00000"/>
                </a:buClr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C00000"/>
                </a:buClr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en-GB" altLang="en-US" sz="2800" b="1" dirty="0" err="1">
                  <a:solidFill>
                    <a:srgbClr val="5F5F5F"/>
                  </a:solidFill>
                  <a:cs typeface="Arial" panose="020B0604020202020204" pitchFamily="34" charset="0"/>
                </a:rPr>
                <a:t>draugiškas</a:t>
              </a:r>
              <a:r>
                <a:rPr lang="en-GB" altLang="en-US" sz="2800" b="1" dirty="0">
                  <a:solidFill>
                    <a:srgbClr val="5F5F5F"/>
                  </a:solidFill>
                  <a:cs typeface="Arial" panose="020B0604020202020204" pitchFamily="34" charset="0"/>
                </a:rPr>
                <a:t> </a:t>
              </a:r>
              <a:r>
                <a:rPr lang="en-GB" altLang="en-US" sz="2800" b="1" dirty="0" err="1">
                  <a:solidFill>
                    <a:srgbClr val="5F5F5F"/>
                  </a:solidFill>
                  <a:cs typeface="Arial" panose="020B0604020202020204" pitchFamily="34" charset="0"/>
                </a:rPr>
                <a:t>pasaulis</a:t>
              </a:r>
              <a:endParaRPr lang="en-GB" altLang="en-US" sz="2800" b="1" dirty="0">
                <a:solidFill>
                  <a:srgbClr val="5F5F5F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1871395" y="3293444"/>
            <a:ext cx="4251302" cy="523220"/>
            <a:chOff x="330223" y="2959100"/>
            <a:chExt cx="4251302" cy="523220"/>
          </a:xfrm>
        </p:grpSpPr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2819400" y="3179763"/>
              <a:ext cx="1762125" cy="9525"/>
            </a:xfrm>
            <a:custGeom>
              <a:avLst/>
              <a:gdLst>
                <a:gd name="T0" fmla="*/ 0 w 1110"/>
                <a:gd name="T1" fmla="*/ 2147483647 h 6"/>
                <a:gd name="T2" fmla="*/ 2147483647 w 1110"/>
                <a:gd name="T3" fmla="*/ 0 h 6"/>
                <a:gd name="T4" fmla="*/ 0 60000 65536"/>
                <a:gd name="T5" fmla="*/ 0 60000 65536"/>
                <a:gd name="T6" fmla="*/ 0 w 1110"/>
                <a:gd name="T7" fmla="*/ 0 h 6"/>
                <a:gd name="T8" fmla="*/ 1110 w 1110"/>
                <a:gd name="T9" fmla="*/ 6 h 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10" h="6">
                  <a:moveTo>
                    <a:pt x="0" y="6"/>
                  </a:moveTo>
                  <a:lnTo>
                    <a:pt x="1110" y="0"/>
                  </a:lnTo>
                </a:path>
              </a:pathLst>
            </a:custGeom>
            <a:noFill/>
            <a:ln w="57150">
              <a:solidFill>
                <a:schemeClr val="accent2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Text Box 33"/>
            <p:cNvSpPr txBox="1">
              <a:spLocks noChangeArrowheads="1"/>
            </p:cNvSpPr>
            <p:nvPr/>
          </p:nvSpPr>
          <p:spPr bwMode="auto">
            <a:xfrm>
              <a:off x="330223" y="2959100"/>
              <a:ext cx="250505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00000"/>
                </a:buClr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C00000"/>
                </a:buClr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C00000"/>
                </a:buClr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C00000"/>
                </a:buClr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lt-LT" altLang="en-US" sz="2800" b="1" dirty="0">
                  <a:solidFill>
                    <a:srgbClr val="5F5F5F"/>
                  </a:solidFill>
                  <a:cs typeface="Arial" panose="020B0604020202020204" pitchFamily="34" charset="0"/>
                </a:rPr>
                <a:t>aktyvus stilius</a:t>
              </a:r>
              <a:endParaRPr lang="en-GB" altLang="en-US" sz="2800" b="1" dirty="0">
                <a:solidFill>
                  <a:srgbClr val="5F5F5F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6113172" y="3293444"/>
            <a:ext cx="4436151" cy="523220"/>
            <a:chOff x="4572000" y="2959100"/>
            <a:chExt cx="4436151" cy="523220"/>
          </a:xfrm>
        </p:grpSpPr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4572000" y="3160713"/>
              <a:ext cx="1743075" cy="19050"/>
            </a:xfrm>
            <a:custGeom>
              <a:avLst/>
              <a:gdLst>
                <a:gd name="T0" fmla="*/ 2147483647 w 1098"/>
                <a:gd name="T1" fmla="*/ 0 h 12"/>
                <a:gd name="T2" fmla="*/ 0 w 1098"/>
                <a:gd name="T3" fmla="*/ 2147483647 h 12"/>
                <a:gd name="T4" fmla="*/ 0 60000 65536"/>
                <a:gd name="T5" fmla="*/ 0 60000 65536"/>
                <a:gd name="T6" fmla="*/ 0 w 1098"/>
                <a:gd name="T7" fmla="*/ 0 h 12"/>
                <a:gd name="T8" fmla="*/ 1098 w 1098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098" h="12">
                  <a:moveTo>
                    <a:pt x="1098" y="0"/>
                  </a:moveTo>
                  <a:lnTo>
                    <a:pt x="0" y="12"/>
                  </a:lnTo>
                </a:path>
              </a:pathLst>
            </a:custGeom>
            <a:noFill/>
            <a:ln w="57150">
              <a:solidFill>
                <a:schemeClr val="accent2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" name="Text Box 34"/>
            <p:cNvSpPr txBox="1">
              <a:spLocks noChangeArrowheads="1"/>
            </p:cNvSpPr>
            <p:nvPr/>
          </p:nvSpPr>
          <p:spPr bwMode="auto">
            <a:xfrm>
              <a:off x="6454775" y="2959100"/>
              <a:ext cx="255337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00000"/>
                </a:buClr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C00000"/>
                </a:buClr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C00000"/>
                </a:buClr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C00000"/>
                </a:buClr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00000"/>
                </a:buClr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lt-LT" altLang="en-US" sz="2800" b="1" dirty="0">
                  <a:solidFill>
                    <a:srgbClr val="5F5F5F"/>
                  </a:solidFill>
                  <a:cs typeface="Arial" panose="020B0604020202020204" pitchFamily="34" charset="0"/>
                </a:rPr>
                <a:t>pasyvus stilius</a:t>
              </a:r>
              <a:endParaRPr lang="en-GB" altLang="en-US" sz="2800" b="1" dirty="0">
                <a:solidFill>
                  <a:srgbClr val="5F5F5F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22" name="TextBox 1"/>
          <p:cNvSpPr txBox="1">
            <a:spLocks noChangeArrowheads="1"/>
          </p:cNvSpPr>
          <p:nvPr/>
        </p:nvSpPr>
        <p:spPr bwMode="auto">
          <a:xfrm>
            <a:off x="289711" y="-105580"/>
            <a:ext cx="83701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lt-LT" altLang="en-US" b="1" i="1" dirty="0">
                <a:cs typeface="Arial" panose="020B0604020202020204" pitchFamily="34" charset="0"/>
              </a:rPr>
              <a:t>... mūsų pasaulio suvokimo būdai</a:t>
            </a:r>
            <a:endParaRPr lang="en-GB" altLang="en-US" b="1" i="1" dirty="0">
              <a:cs typeface="Arial" panose="020B0604020202020204" pitchFamily="34" charset="0"/>
            </a:endParaRPr>
          </a:p>
        </p:txBody>
      </p:sp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193896" y="356314"/>
            <a:ext cx="61382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lt-LT" altLang="en-US" b="1" i="1" dirty="0">
                <a:cs typeface="Arial" panose="020B0604020202020204" pitchFamily="34" charset="0"/>
              </a:rPr>
              <a:t>būdai reaguoti į tą pasaulį...</a:t>
            </a:r>
            <a:endParaRPr lang="en-GB" altLang="en-US" b="1" i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22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  <p:bldP spid="10" grpId="0" autoUpdateAnimBg="0"/>
      <p:bldP spid="22" grpId="0"/>
      <p:bldP spid="23" grpId="0"/>
      <p:bldP spid="2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/>
          <p:cNvGrpSpPr>
            <a:grpSpLocks noChangeAspect="1"/>
          </p:cNvGrpSpPr>
          <p:nvPr/>
        </p:nvGrpSpPr>
        <p:grpSpPr bwMode="auto">
          <a:xfrm>
            <a:off x="2169309" y="1318434"/>
            <a:ext cx="7853382" cy="4988556"/>
            <a:chOff x="1191191" y="1281348"/>
            <a:chExt cx="6761619" cy="4295304"/>
          </a:xfrm>
        </p:grpSpPr>
        <p:pic>
          <p:nvPicPr>
            <p:cNvPr id="19461" name="Picture 4" descr="influencer_main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6056" y="1282018"/>
              <a:ext cx="1527175" cy="2303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2" name="Picture 5" descr="steadier_main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1631" y="3263218"/>
              <a:ext cx="1481138" cy="2305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3" name="Picture 6" descr="calculator_main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3097" y="3273189"/>
              <a:ext cx="1509713" cy="230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4" name="Picture 7" descr="driver_main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1191" y="1281348"/>
              <a:ext cx="1511300" cy="2303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236158" y="135331"/>
            <a:ext cx="1037603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lt-LT" altLang="en-US" b="1" dirty="0">
                <a:cs typeface="Arial" panose="020B0604020202020204" pitchFamily="34" charset="0"/>
              </a:rPr>
              <a:t>Taigi, tai yra 4 </a:t>
            </a:r>
            <a:r>
              <a:rPr lang="lt-LT" altLang="en-US" b="1" i="1" u="sng" dirty="0">
                <a:cs typeface="Arial" panose="020B0604020202020204" pitchFamily="34" charset="0"/>
              </a:rPr>
              <a:t>pagrindiniai</a:t>
            </a:r>
            <a:r>
              <a:rPr lang="lt-LT" altLang="en-US" b="1" dirty="0">
                <a:cs typeface="Arial" panose="020B0604020202020204" pitchFamily="34" charset="0"/>
              </a:rPr>
              <a:t> Savimonės diagnostikos modelio stiliai</a:t>
            </a:r>
            <a:endParaRPr lang="en-GB" altLang="en-US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18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47079" y="1248262"/>
            <a:ext cx="3211922" cy="41597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1" descr="steadier_main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72" y="1160435"/>
            <a:ext cx="1524302" cy="230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9" descr="driver_main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70" y="3560738"/>
            <a:ext cx="1035050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0" descr="influencer_main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422" y="4303447"/>
            <a:ext cx="741362" cy="111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1906838" y="2063704"/>
            <a:ext cx="3186257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AutoNum type="arabicPeriod"/>
            </a:pPr>
            <a:r>
              <a:rPr lang="en-GB" altLang="en-US" sz="1800" b="1" dirty="0">
                <a:solidFill>
                  <a:srgbClr val="00B050"/>
                </a:solidFill>
                <a:cs typeface="Arial" panose="020B0604020202020204" pitchFamily="34" charset="0"/>
              </a:rPr>
              <a:t>STEADIER</a:t>
            </a:r>
            <a:r>
              <a:rPr lang="lt-LT" altLang="en-US" sz="1800" b="1" dirty="0">
                <a:solidFill>
                  <a:srgbClr val="00B050"/>
                </a:solidFill>
                <a:cs typeface="Arial" panose="020B0604020202020204" pitchFamily="34" charset="0"/>
              </a:rPr>
              <a:t> (PASTOVUSIS)</a:t>
            </a:r>
            <a:endParaRPr lang="en-GB" altLang="en-US" sz="1800" b="1" dirty="0">
              <a:solidFill>
                <a:srgbClr val="00B05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AutoNum type="arabicPeriod"/>
            </a:pPr>
            <a:endParaRPr lang="en-GB" altLang="en-US" sz="1800" b="1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AutoNum type="arabicPeriod"/>
            </a:pPr>
            <a:endParaRPr lang="en-GB" altLang="en-US" sz="1800" b="1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AutoNum type="arabicPeriod"/>
            </a:pPr>
            <a:r>
              <a:rPr lang="en-GB" altLang="en-US" sz="1800" dirty="0">
                <a:solidFill>
                  <a:srgbClr val="C00000"/>
                </a:solidFill>
                <a:cs typeface="Arial" panose="020B0604020202020204" pitchFamily="34" charset="0"/>
              </a:rPr>
              <a:t>DRIVER</a:t>
            </a:r>
            <a:r>
              <a:rPr lang="lt-LT" altLang="en-US" sz="1800" dirty="0">
                <a:solidFill>
                  <a:srgbClr val="C00000"/>
                </a:solidFill>
                <a:cs typeface="Arial" panose="020B0604020202020204" pitchFamily="34" charset="0"/>
              </a:rPr>
              <a:t> (VADOVAS)</a:t>
            </a:r>
            <a:endParaRPr lang="en-GB" altLang="en-US" sz="1800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AutoNum type="arabicPeriod"/>
            </a:pPr>
            <a:endParaRPr lang="en-GB" altLang="en-US" sz="1800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AutoNum type="arabicPeriod"/>
            </a:pPr>
            <a:endParaRPr lang="en-GB" altLang="en-US" sz="1800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AutoNum type="arabicPeriod"/>
            </a:pPr>
            <a:r>
              <a:rPr lang="en-GB" altLang="en-US" sz="1800" dirty="0">
                <a:solidFill>
                  <a:srgbClr val="FFC000"/>
                </a:solidFill>
                <a:cs typeface="Arial" panose="020B0604020202020204" pitchFamily="34" charset="0"/>
              </a:rPr>
              <a:t>INFLUENCER</a:t>
            </a:r>
            <a:r>
              <a:rPr lang="lt-LT" altLang="en-US" sz="1800" dirty="0">
                <a:solidFill>
                  <a:srgbClr val="FFC000"/>
                </a:solidFill>
                <a:cs typeface="Arial" panose="020B0604020202020204" pitchFamily="34" charset="0"/>
              </a:rPr>
              <a:t> (ĮTAKOJANTIS)</a:t>
            </a:r>
            <a:endParaRPr lang="en-GB" altLang="en-US" sz="1800" dirty="0">
              <a:solidFill>
                <a:srgbClr val="FFC000"/>
              </a:solidFill>
              <a:cs typeface="Arial" panose="020B0604020202020204" pitchFamily="34" charset="0"/>
            </a:endParaRPr>
          </a:p>
        </p:txBody>
      </p:sp>
      <p:sp>
        <p:nvSpPr>
          <p:cNvPr id="8" name="Right Brace 7"/>
          <p:cNvSpPr/>
          <p:nvPr/>
        </p:nvSpPr>
        <p:spPr>
          <a:xfrm>
            <a:off x="5404078" y="1392343"/>
            <a:ext cx="1383843" cy="4008743"/>
          </a:xfrm>
          <a:prstGeom prst="rightBrace">
            <a:avLst>
              <a:gd name="adj1" fmla="val 31736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Title 2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marL="719138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altLang="en-US"/>
              <a:t>we are all a complicated mix…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38200" y="470780"/>
            <a:ext cx="10515600" cy="78924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SzPct val="70000"/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000"/>
              </a:spcAft>
              <a:buNone/>
            </a:pPr>
            <a:r>
              <a:rPr lang="lt-LT" altLang="en-US" dirty="0"/>
              <a:t>mes visi esame sudėtingas mišinys…</a:t>
            </a:r>
            <a:endParaRPr lang="en-GB" altLang="en-US" dirty="0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601784" y="5685576"/>
            <a:ext cx="9239235" cy="64288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SzPct val="70000"/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000"/>
              </a:spcAft>
              <a:buNone/>
            </a:pPr>
            <a:r>
              <a:rPr lang="lt-LT" altLang="en-US" dirty="0"/>
              <a:t>…ir tai atsispindės jūsų ataskaitoje!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2827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 animBg="1"/>
      <p:bldP spid="11" grpId="0" build="p"/>
      <p:bldP spid="1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/>
          <a:lstStyle>
            <a:lvl1pPr marL="719138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lt-LT" dirty="0">
                <a:solidFill>
                  <a:schemeClr val="tx1"/>
                </a:solidFill>
              </a:rPr>
              <a:t>Kelių minučių pertraukėlė</a:t>
            </a:r>
            <a:r>
              <a:rPr lang="en-GB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035782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</a:t>
            </a:r>
            <a:r>
              <a:rPr lang="lt-LT" dirty="0"/>
              <a:t> skyrius</a:t>
            </a:r>
            <a:r>
              <a:rPr lang="en-GB" dirty="0"/>
              <a:t>: </a:t>
            </a:r>
            <a:r>
              <a:rPr lang="lt-LT" dirty="0"/>
              <a:t>Pirminių stilių ir „minkštųjų įgūdžių“ atpažinimas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185" y="0"/>
            <a:ext cx="3181815" cy="167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923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1650" y="1751618"/>
            <a:ext cx="885825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Šis</a:t>
            </a:r>
            <a:r>
              <a:rPr lang="en-GB" dirty="0"/>
              <a:t> </a:t>
            </a:r>
            <a:r>
              <a:rPr lang="en-GB" dirty="0" err="1"/>
              <a:t>modulis</a:t>
            </a:r>
            <a:r>
              <a:rPr lang="en-GB" dirty="0"/>
              <a:t> </a:t>
            </a:r>
            <a:r>
              <a:rPr lang="en-GB" dirty="0" err="1"/>
              <a:t>yra</a:t>
            </a:r>
            <a:r>
              <a:rPr lang="en-GB" dirty="0"/>
              <a:t> Erasmus+ KA2 </a:t>
            </a:r>
            <a:r>
              <a:rPr lang="en-GB" dirty="0" err="1"/>
              <a:t>projekto</a:t>
            </a:r>
            <a:r>
              <a:rPr lang="en-GB" dirty="0"/>
              <a:t> </a:t>
            </a:r>
            <a:r>
              <a:rPr lang="en-GB" dirty="0" err="1"/>
              <a:t>dalis</a:t>
            </a:r>
            <a:r>
              <a:rPr lang="en-GB" dirty="0"/>
              <a:t> ir jo </a:t>
            </a:r>
            <a:r>
              <a:rPr lang="en-GB" dirty="0" err="1"/>
              <a:t>finansavimą</a:t>
            </a:r>
            <a:r>
              <a:rPr lang="en-GB" dirty="0"/>
              <a:t> </a:t>
            </a:r>
            <a:r>
              <a:rPr lang="en-GB" dirty="0" err="1"/>
              <a:t>remia</a:t>
            </a:r>
            <a:r>
              <a:rPr lang="en-GB" dirty="0"/>
              <a:t> Europos </a:t>
            </a:r>
            <a:r>
              <a:rPr lang="en-GB" dirty="0" err="1"/>
              <a:t>Komisija</a:t>
            </a:r>
            <a:r>
              <a:rPr lang="en-GB" dirty="0"/>
              <a:t>.</a:t>
            </a:r>
          </a:p>
          <a:p>
            <a:endParaRPr lang="en-GB" dirty="0"/>
          </a:p>
          <a:p>
            <a:r>
              <a:rPr lang="en-GB" b="1" dirty="0">
                <a:solidFill>
                  <a:srgbClr val="76B4A6"/>
                </a:solidFill>
              </a:rPr>
              <a:t>ENTER</a:t>
            </a:r>
            <a:r>
              <a:rPr lang="lt-LT" b="1" dirty="0">
                <a:solidFill>
                  <a:srgbClr val="76B4A6"/>
                </a:solidFill>
              </a:rPr>
              <a:t> - Pagalba </a:t>
            </a:r>
            <a:r>
              <a:rPr lang="lt-LT" b="1" dirty="0" err="1">
                <a:solidFill>
                  <a:srgbClr val="76B4A6"/>
                </a:solidFill>
              </a:rPr>
              <a:t>marginaliam</a:t>
            </a:r>
            <a:r>
              <a:rPr lang="lt-LT" b="1" dirty="0">
                <a:solidFill>
                  <a:srgbClr val="76B4A6"/>
                </a:solidFill>
              </a:rPr>
              <a:t> jaunimui įsidarbinti naudojant inovatyvų karjeros mentorystės modelį</a:t>
            </a:r>
          </a:p>
          <a:p>
            <a:endParaRPr lang="en-GB" sz="1400" b="1" dirty="0">
              <a:solidFill>
                <a:srgbClr val="76B4A6"/>
              </a:solidFill>
            </a:endParaRPr>
          </a:p>
          <a:p>
            <a:endParaRPr lang="en-GB" dirty="0"/>
          </a:p>
          <a:p>
            <a:r>
              <a:rPr lang="lt-LT" i="1" dirty="0"/>
              <a:t>Šis projektas finansuojamas remiant Europos Komisijai. Šis leidinys atspindi tik autoriaus požiūrį, todėl Komisija negali būti laikoma atsakinga už bet kokį jame pateikiamos informacijos naudojimą. 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34284116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Tikslai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lt-LT" dirty="0"/>
              <a:t>Praėję šį skyrių:</a:t>
            </a:r>
            <a:endParaRPr lang="en-GB" dirty="0"/>
          </a:p>
          <a:p>
            <a:r>
              <a:rPr lang="lt-LT" dirty="0"/>
              <a:t>išanalizuosite pagrindinius 4 asmenybių stilių bruožus</a:t>
            </a:r>
          </a:p>
          <a:p>
            <a:r>
              <a:rPr lang="lt-LT" dirty="0"/>
              <a:t>išanalizuosite kokias vertybes, kiekvienas asmenybės tipas atsineša į darbo vietą – jų „minkštieji įgūdžiai“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5554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Driver</a:t>
            </a:r>
            <a:r>
              <a:rPr lang="lt-LT" dirty="0"/>
              <a:t> (Vadovas)</a:t>
            </a:r>
            <a:r>
              <a:rPr lang="en-GB" dirty="0"/>
              <a:t> </a:t>
            </a:r>
            <a:r>
              <a:rPr lang="lt-LT" dirty="0"/>
              <a:t>ir jo minkštieji įgūdžiai</a:t>
            </a:r>
            <a:endParaRPr lang="en-GB" dirty="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41263" y="1813268"/>
            <a:ext cx="2590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GB" altLang="en-US" sz="2400" b="1" dirty="0">
                <a:solidFill>
                  <a:srgbClr val="CC0000"/>
                </a:solidFill>
                <a:cs typeface="Arial" panose="020B0604020202020204" pitchFamily="34" charset="0"/>
              </a:rPr>
              <a:t> </a:t>
            </a:r>
            <a:r>
              <a:rPr lang="lt-LT" altLang="en-US" sz="2400" b="1" dirty="0">
                <a:solidFill>
                  <a:srgbClr val="C00000"/>
                </a:solidFill>
                <a:cs typeface="Arial" panose="020B0604020202020204" pitchFamily="34" charset="0"/>
              </a:rPr>
              <a:t>VADOVAS</a:t>
            </a:r>
            <a:r>
              <a:rPr lang="en-GB" altLang="en-US" sz="2400" b="1" dirty="0">
                <a:solidFill>
                  <a:srgbClr val="FF0000"/>
                </a:solidFill>
                <a:cs typeface="Arial" panose="020B0604020202020204" pitchFamily="34" charset="0"/>
              </a:rPr>
              <a:t>            </a:t>
            </a:r>
          </a:p>
        </p:txBody>
      </p:sp>
      <p:pic>
        <p:nvPicPr>
          <p:cNvPr id="5" name="Picture 5" descr="driver_mai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63" y="2742252"/>
            <a:ext cx="2124638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534369" y="1944510"/>
            <a:ext cx="4707724" cy="4347745"/>
          </a:xfrm>
        </p:spPr>
        <p:txBody>
          <a:bodyPr>
            <a:normAutofit fontScale="70000" lnSpcReduction="20000"/>
          </a:bodyPr>
          <a:lstStyle/>
          <a:p>
            <a:pPr>
              <a:buFontTx/>
              <a:buNone/>
            </a:pPr>
            <a:r>
              <a:rPr lang="lt-LT" altLang="en-US" sz="2900" b="1" dirty="0">
                <a:solidFill>
                  <a:srgbClr val="76B4A6"/>
                </a:solidFill>
              </a:rPr>
              <a:t>T</a:t>
            </a:r>
            <a:r>
              <a:rPr lang="en-GB" altLang="en-US" sz="2900" b="1" dirty="0" err="1">
                <a:solidFill>
                  <a:srgbClr val="76B4A6"/>
                </a:solidFill>
              </a:rPr>
              <a:t>iesmukas</a:t>
            </a:r>
            <a:r>
              <a:rPr lang="en-GB" altLang="en-US" sz="2900" b="1" dirty="0">
                <a:solidFill>
                  <a:srgbClr val="76B4A6"/>
                </a:solidFill>
              </a:rPr>
              <a:t> ir </a:t>
            </a:r>
            <a:r>
              <a:rPr lang="en-GB" altLang="en-US" sz="2900" b="1" dirty="0" err="1">
                <a:solidFill>
                  <a:srgbClr val="76B4A6"/>
                </a:solidFill>
              </a:rPr>
              <a:t>aktyvus</a:t>
            </a:r>
            <a:endParaRPr lang="en-GB" altLang="en-US" sz="2900" b="1" dirty="0"/>
          </a:p>
          <a:p>
            <a:pPr lvl="0"/>
            <a:r>
              <a:rPr lang="lt-LT" b="1" dirty="0"/>
              <a:t>mėgsta spręsti problemas ir greitai pasiekti rezultatų</a:t>
            </a:r>
            <a:endParaRPr lang="en-GB" b="1" dirty="0"/>
          </a:p>
          <a:p>
            <a:pPr lvl="0"/>
            <a:r>
              <a:rPr lang="lt-LT" b="1" dirty="0"/>
              <a:t>linkęs abejoti taisyklėmis</a:t>
            </a:r>
            <a:endParaRPr lang="en-GB" b="1" dirty="0"/>
          </a:p>
          <a:p>
            <a:pPr lvl="0"/>
            <a:r>
              <a:rPr lang="lt-LT" b="1" dirty="0"/>
              <a:t>mėgsta tiesmukus atsakymus, įvairovę ir nepriklausomybę</a:t>
            </a:r>
            <a:endParaRPr lang="en-GB" b="1" dirty="0"/>
          </a:p>
          <a:p>
            <a:pPr lvl="0"/>
            <a:r>
              <a:rPr lang="lt-LT" b="1" dirty="0"/>
              <a:t>mėgsta būti atsakingas už savo gyvenimą</a:t>
            </a:r>
            <a:endParaRPr lang="en-GB" b="1" dirty="0"/>
          </a:p>
          <a:p>
            <a:pPr lvl="0"/>
            <a:r>
              <a:rPr lang="lt-LT" b="1" dirty="0"/>
              <a:t>mėgsta vadovauti</a:t>
            </a:r>
            <a:endParaRPr lang="en-GB" b="1" dirty="0"/>
          </a:p>
          <a:p>
            <a:pPr lvl="0"/>
            <a:r>
              <a:rPr lang="lt-LT" b="1" dirty="0"/>
              <a:t>žino, ko nori, ir to siekia</a:t>
            </a:r>
            <a:endParaRPr lang="en-GB" b="1" dirty="0"/>
          </a:p>
          <a:p>
            <a:pPr lvl="0"/>
            <a:r>
              <a:rPr lang="lt-LT" b="1" dirty="0"/>
              <a:t>mėgsta išbandyti naujus iššūkius</a:t>
            </a:r>
            <a:endParaRPr lang="en-GB" b="1" dirty="0"/>
          </a:p>
          <a:p>
            <a:pPr lvl="0"/>
            <a:r>
              <a:rPr lang="lt-LT" b="1" dirty="0"/>
              <a:t>mėgsta leistis į nežinią</a:t>
            </a:r>
            <a:endParaRPr lang="en-GB" b="1" dirty="0"/>
          </a:p>
          <a:p>
            <a:r>
              <a:rPr lang="lt-LT" b="1" dirty="0"/>
              <a:t>priima iššūkius sau ir kitiems</a:t>
            </a:r>
            <a:endParaRPr lang="en-GB" altLang="en-US" sz="18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sp>
        <p:nvSpPr>
          <p:cNvPr id="8" name="Content Placeholder 8"/>
          <p:cNvSpPr txBox="1">
            <a:spLocks/>
          </p:cNvSpPr>
          <p:nvPr/>
        </p:nvSpPr>
        <p:spPr bwMode="auto">
          <a:xfrm>
            <a:off x="7410561" y="2228400"/>
            <a:ext cx="4540176" cy="377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>
              <a:buFontTx/>
              <a:buNone/>
            </a:pPr>
            <a:r>
              <a:rPr lang="en-GB" altLang="en-US" sz="2000" b="1" dirty="0" err="1">
                <a:solidFill>
                  <a:srgbClr val="76B4A6"/>
                </a:solidFill>
                <a:latin typeface="+mn-lt"/>
                <a:cs typeface="+mn-cs"/>
              </a:rPr>
              <a:t>Yra</a:t>
            </a:r>
            <a:r>
              <a:rPr lang="en-GB" altLang="en-US" sz="2000" b="1" dirty="0">
                <a:solidFill>
                  <a:srgbClr val="76B4A6"/>
                </a:solidFill>
                <a:latin typeface="+mn-lt"/>
                <a:cs typeface="+mn-cs"/>
              </a:rPr>
              <a:t> </a:t>
            </a:r>
            <a:r>
              <a:rPr lang="en-GB" altLang="en-US" sz="2000" b="1" dirty="0" err="1">
                <a:solidFill>
                  <a:srgbClr val="76B4A6"/>
                </a:solidFill>
                <a:latin typeface="+mn-lt"/>
                <a:cs typeface="+mn-cs"/>
              </a:rPr>
              <a:t>natūraliai</a:t>
            </a:r>
            <a:r>
              <a:rPr lang="en-GB" altLang="en-US" sz="2000" b="1" dirty="0">
                <a:solidFill>
                  <a:srgbClr val="76B4A6"/>
                </a:solidFill>
                <a:latin typeface="+mn-lt"/>
                <a:cs typeface="+mn-cs"/>
              </a:rPr>
              <a:t> </a:t>
            </a:r>
            <a:r>
              <a:rPr lang="en-GB" altLang="en-US" sz="2000" b="1" dirty="0" err="1">
                <a:solidFill>
                  <a:srgbClr val="76B4A6"/>
                </a:solidFill>
                <a:latin typeface="+mn-lt"/>
                <a:cs typeface="+mn-cs"/>
              </a:rPr>
              <a:t>stiprus</a:t>
            </a:r>
            <a:r>
              <a:rPr lang="en-GB" altLang="en-US" sz="2000" b="1" dirty="0">
                <a:solidFill>
                  <a:srgbClr val="76B4A6"/>
                </a:solidFill>
                <a:latin typeface="+mn-lt"/>
                <a:cs typeface="+mn-cs"/>
              </a:rPr>
              <a:t> (</a:t>
            </a:r>
            <a:r>
              <a:rPr lang="en-GB" altLang="en-US" sz="2000" b="1" dirty="0" err="1">
                <a:solidFill>
                  <a:srgbClr val="76B4A6"/>
                </a:solidFill>
                <a:latin typeface="+mn-lt"/>
                <a:cs typeface="+mn-cs"/>
              </a:rPr>
              <a:t>minkštieji</a:t>
            </a:r>
            <a:r>
              <a:rPr lang="en-GB" altLang="en-US" sz="2000" b="1" dirty="0">
                <a:solidFill>
                  <a:srgbClr val="76B4A6"/>
                </a:solidFill>
                <a:latin typeface="+mn-lt"/>
                <a:cs typeface="+mn-cs"/>
              </a:rPr>
              <a:t> </a:t>
            </a:r>
            <a:r>
              <a:rPr lang="en-GB" altLang="en-US" sz="2000" b="1" dirty="0" err="1">
                <a:solidFill>
                  <a:srgbClr val="76B4A6"/>
                </a:solidFill>
                <a:latin typeface="+mn-lt"/>
                <a:cs typeface="+mn-cs"/>
              </a:rPr>
              <a:t>įgūdžiai</a:t>
            </a:r>
            <a:r>
              <a:rPr lang="en-GB" altLang="en-US" sz="2000" b="1" dirty="0">
                <a:solidFill>
                  <a:srgbClr val="76B4A6"/>
                </a:solidFill>
                <a:latin typeface="+mn-lt"/>
                <a:cs typeface="+mn-cs"/>
              </a:rPr>
              <a:t>):</a:t>
            </a:r>
          </a:p>
          <a:p>
            <a:pPr>
              <a:buFontTx/>
              <a:buNone/>
            </a:pPr>
            <a:endParaRPr lang="en-GB" altLang="en-US" sz="1800" b="1" dirty="0">
              <a:solidFill>
                <a:srgbClr val="76B4A6"/>
              </a:solidFill>
              <a:latin typeface="+mn-lt"/>
              <a:cs typeface="+mn-cs"/>
            </a:endParaRPr>
          </a:p>
          <a:p>
            <a:pPr>
              <a:buClr>
                <a:srgbClr val="76B4A6"/>
              </a:buClr>
            </a:pPr>
            <a:r>
              <a:rPr lang="en-GB" altLang="en-US" sz="1800" b="1" dirty="0" err="1">
                <a:cs typeface="Arial" panose="020B0604020202020204" pitchFamily="34" charset="0"/>
              </a:rPr>
              <a:t>gaunant</a:t>
            </a:r>
            <a:r>
              <a:rPr lang="en-GB" altLang="en-US" sz="1800" b="1" dirty="0">
                <a:cs typeface="Arial" panose="020B0604020202020204" pitchFamily="34" charset="0"/>
              </a:rPr>
              <a:t> </a:t>
            </a:r>
            <a:r>
              <a:rPr lang="en-GB" altLang="en-US" sz="1800" b="1" dirty="0" err="1">
                <a:cs typeface="Arial" panose="020B0604020202020204" pitchFamily="34" charset="0"/>
              </a:rPr>
              <a:t>rezultatus</a:t>
            </a:r>
            <a:endParaRPr lang="en-GB" altLang="en-US" sz="1800" b="1" dirty="0">
              <a:cs typeface="Arial" panose="020B0604020202020204" pitchFamily="34" charset="0"/>
            </a:endParaRPr>
          </a:p>
          <a:p>
            <a:pPr>
              <a:buClr>
                <a:srgbClr val="76B4A6"/>
              </a:buClr>
            </a:pPr>
            <a:r>
              <a:rPr lang="en-GB" altLang="en-US" sz="1800" b="1" dirty="0" err="1">
                <a:cs typeface="Arial" panose="020B0604020202020204" pitchFamily="34" charset="0"/>
              </a:rPr>
              <a:t>skatinant</a:t>
            </a:r>
            <a:r>
              <a:rPr lang="en-GB" altLang="en-US" sz="1800" b="1" dirty="0">
                <a:cs typeface="Arial" panose="020B0604020202020204" pitchFamily="34" charset="0"/>
              </a:rPr>
              <a:t> </a:t>
            </a:r>
            <a:r>
              <a:rPr lang="en-GB" altLang="en-US" sz="1800" b="1" dirty="0" err="1">
                <a:cs typeface="Arial" panose="020B0604020202020204" pitchFamily="34" charset="0"/>
              </a:rPr>
              <a:t>įvykius</a:t>
            </a:r>
            <a:endParaRPr lang="en-GB" altLang="en-US" sz="1800" b="1" dirty="0">
              <a:cs typeface="Arial" panose="020B0604020202020204" pitchFamily="34" charset="0"/>
            </a:endParaRPr>
          </a:p>
          <a:p>
            <a:pPr>
              <a:buClr>
                <a:srgbClr val="76B4A6"/>
              </a:buClr>
            </a:pPr>
            <a:r>
              <a:rPr lang="en-GB" altLang="en-US" sz="1800" b="1" dirty="0" err="1">
                <a:cs typeface="Arial" panose="020B0604020202020204" pitchFamily="34" charset="0"/>
              </a:rPr>
              <a:t>atsakant</a:t>
            </a:r>
            <a:r>
              <a:rPr lang="en-GB" altLang="en-US" sz="1800" b="1" dirty="0">
                <a:cs typeface="Arial" panose="020B0604020202020204" pitchFamily="34" charset="0"/>
              </a:rPr>
              <a:t> į </a:t>
            </a:r>
            <a:r>
              <a:rPr lang="en-GB" altLang="en-US" sz="1800" b="1" dirty="0" err="1">
                <a:cs typeface="Arial" panose="020B0604020202020204" pitchFamily="34" charset="0"/>
              </a:rPr>
              <a:t>iššūkius</a:t>
            </a:r>
            <a:endParaRPr lang="en-GB" altLang="en-US" sz="1800" b="1" dirty="0">
              <a:cs typeface="Arial" panose="020B0604020202020204" pitchFamily="34" charset="0"/>
            </a:endParaRPr>
          </a:p>
          <a:p>
            <a:pPr>
              <a:buClr>
                <a:srgbClr val="76B4A6"/>
              </a:buClr>
            </a:pPr>
            <a:r>
              <a:rPr lang="en-GB" altLang="en-US" sz="1800" b="1" dirty="0" err="1">
                <a:cs typeface="Arial" panose="020B0604020202020204" pitchFamily="34" charset="0"/>
              </a:rPr>
              <a:t>pirmaujant</a:t>
            </a:r>
            <a:endParaRPr lang="en-GB" altLang="en-US" sz="1800" b="1" dirty="0">
              <a:cs typeface="Arial" panose="020B0604020202020204" pitchFamily="34" charset="0"/>
            </a:endParaRPr>
          </a:p>
          <a:p>
            <a:pPr>
              <a:buClr>
                <a:srgbClr val="76B4A6"/>
              </a:buClr>
            </a:pPr>
            <a:r>
              <a:rPr lang="en-GB" altLang="en-US" sz="1800" b="1" dirty="0" err="1">
                <a:cs typeface="Arial" panose="020B0604020202020204" pitchFamily="34" charset="0"/>
              </a:rPr>
              <a:t>priimant</a:t>
            </a:r>
            <a:r>
              <a:rPr lang="en-GB" altLang="en-US" sz="1800" b="1" dirty="0">
                <a:cs typeface="Arial" panose="020B0604020202020204" pitchFamily="34" charset="0"/>
              </a:rPr>
              <a:t> </a:t>
            </a:r>
            <a:r>
              <a:rPr lang="en-GB" altLang="en-US" sz="1800" b="1" dirty="0" err="1">
                <a:cs typeface="Arial" panose="020B0604020202020204" pitchFamily="34" charset="0"/>
              </a:rPr>
              <a:t>sprendimus</a:t>
            </a:r>
            <a:endParaRPr lang="en-GB" altLang="en-US" sz="1800" b="1" dirty="0">
              <a:cs typeface="Arial" panose="020B0604020202020204" pitchFamily="34" charset="0"/>
            </a:endParaRPr>
          </a:p>
          <a:p>
            <a:pPr>
              <a:buClr>
                <a:srgbClr val="76B4A6"/>
              </a:buClr>
            </a:pPr>
            <a:r>
              <a:rPr lang="en-GB" altLang="en-US" sz="1800" b="1" dirty="0" err="1">
                <a:cs typeface="Arial" panose="020B0604020202020204" pitchFamily="34" charset="0"/>
              </a:rPr>
              <a:t>užduodant</a:t>
            </a:r>
            <a:r>
              <a:rPr lang="en-GB" altLang="en-US" sz="1800" b="1" dirty="0">
                <a:cs typeface="Arial" panose="020B0604020202020204" pitchFamily="34" charset="0"/>
              </a:rPr>
              <a:t> </a:t>
            </a:r>
            <a:r>
              <a:rPr lang="en-GB" altLang="en-US" sz="1800" b="1" dirty="0" err="1">
                <a:cs typeface="Arial" panose="020B0604020202020204" pitchFamily="34" charset="0"/>
              </a:rPr>
              <a:t>klausimus</a:t>
            </a:r>
            <a:endParaRPr lang="en-GB" altLang="en-US" sz="1800" b="1" dirty="0">
              <a:cs typeface="Arial" panose="020B0604020202020204" pitchFamily="34" charset="0"/>
            </a:endParaRPr>
          </a:p>
          <a:p>
            <a:pPr>
              <a:buClr>
                <a:srgbClr val="76B4A6"/>
              </a:buClr>
            </a:pPr>
            <a:r>
              <a:rPr lang="en-GB" altLang="en-US" sz="1800" b="1" dirty="0" err="1">
                <a:cs typeface="Arial" panose="020B0604020202020204" pitchFamily="34" charset="0"/>
              </a:rPr>
              <a:t>šalinant</a:t>
            </a:r>
            <a:r>
              <a:rPr lang="en-GB" altLang="en-US" sz="1800" b="1" dirty="0">
                <a:cs typeface="Arial" panose="020B0604020202020204" pitchFamily="34" charset="0"/>
              </a:rPr>
              <a:t> </a:t>
            </a:r>
            <a:r>
              <a:rPr lang="en-GB" altLang="en-US" sz="1800" b="1" dirty="0" err="1">
                <a:cs typeface="Arial" panose="020B0604020202020204" pitchFamily="34" charset="0"/>
              </a:rPr>
              <a:t>trukdžius</a:t>
            </a:r>
            <a:endParaRPr lang="en-GB" altLang="en-US" sz="1800" b="1" dirty="0">
              <a:cs typeface="Arial" panose="020B0604020202020204" pitchFamily="34" charset="0"/>
            </a:endParaRPr>
          </a:p>
          <a:p>
            <a:pPr>
              <a:buClr>
                <a:srgbClr val="76B4A6"/>
              </a:buClr>
            </a:pPr>
            <a:r>
              <a:rPr lang="en-GB" altLang="en-US" sz="1800" b="1" dirty="0" err="1">
                <a:cs typeface="Arial" panose="020B0604020202020204" pitchFamily="34" charset="0"/>
              </a:rPr>
              <a:t>prisiimant</a:t>
            </a:r>
            <a:r>
              <a:rPr lang="en-GB" altLang="en-US" sz="1800" b="1" dirty="0">
                <a:cs typeface="Arial" panose="020B0604020202020204" pitchFamily="34" charset="0"/>
              </a:rPr>
              <a:t> </a:t>
            </a:r>
            <a:r>
              <a:rPr lang="en-GB" altLang="en-US" sz="1800" b="1" dirty="0" err="1">
                <a:cs typeface="Arial" panose="020B0604020202020204" pitchFamily="34" charset="0"/>
              </a:rPr>
              <a:t>atsakomybę</a:t>
            </a:r>
            <a:endParaRPr lang="en-GB" altLang="en-US" sz="1800" b="1" dirty="0">
              <a:cs typeface="Arial" panose="020B0604020202020204" pitchFamily="34" charset="0"/>
            </a:endParaRPr>
          </a:p>
          <a:p>
            <a:pPr>
              <a:buClr>
                <a:srgbClr val="76B4A6"/>
              </a:buClr>
            </a:pPr>
            <a:r>
              <a:rPr lang="en-GB" altLang="en-US" sz="1800" b="1" dirty="0" err="1">
                <a:cs typeface="Arial" panose="020B0604020202020204" pitchFamily="34" charset="0"/>
              </a:rPr>
              <a:t>greitai</a:t>
            </a:r>
            <a:r>
              <a:rPr lang="en-GB" altLang="en-US" sz="1800" b="1" dirty="0">
                <a:cs typeface="Arial" panose="020B0604020202020204" pitchFamily="34" charset="0"/>
              </a:rPr>
              <a:t> (</a:t>
            </a:r>
            <a:r>
              <a:rPr lang="en-GB" altLang="en-US" sz="1800" b="1" dirty="0" err="1">
                <a:cs typeface="Arial" panose="020B0604020202020204" pitchFamily="34" charset="0"/>
              </a:rPr>
              <a:t>laikinai</a:t>
            </a:r>
            <a:r>
              <a:rPr lang="en-GB" altLang="en-US" sz="1800" b="1" dirty="0">
                <a:cs typeface="Arial" panose="020B0604020202020204" pitchFamily="34" charset="0"/>
              </a:rPr>
              <a:t>) </a:t>
            </a:r>
            <a:r>
              <a:rPr lang="en-GB" altLang="en-US" sz="1800" b="1" dirty="0" err="1">
                <a:cs typeface="Arial" panose="020B0604020202020204" pitchFamily="34" charset="0"/>
              </a:rPr>
              <a:t>kažką</a:t>
            </a:r>
            <a:r>
              <a:rPr lang="en-GB" altLang="en-US" sz="1800" b="1" dirty="0">
                <a:cs typeface="Arial" panose="020B0604020202020204" pitchFamily="34" charset="0"/>
              </a:rPr>
              <a:t> </a:t>
            </a:r>
            <a:r>
              <a:rPr lang="en-GB" altLang="en-US" sz="1800" b="1" dirty="0" err="1">
                <a:cs typeface="Arial" panose="020B0604020202020204" pitchFamily="34" charset="0"/>
              </a:rPr>
              <a:t>sprendžiant</a:t>
            </a:r>
            <a:endParaRPr lang="en-GB" altLang="en-US" sz="18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60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pic>
        <p:nvPicPr>
          <p:cNvPr id="6" name="Picture 5" descr="driver_mai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" y="1800000"/>
            <a:ext cx="165258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352130" y="468188"/>
            <a:ext cx="42481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lt-LT" altLang="en-US" sz="4400" dirty="0">
                <a:solidFill>
                  <a:srgbClr val="76B4A6"/>
                </a:solidFill>
                <a:cs typeface="Arial" panose="020B0604020202020204" pitchFamily="34" charset="0"/>
              </a:rPr>
              <a:t>Užduotis</a:t>
            </a:r>
            <a:r>
              <a:rPr lang="en-GB" altLang="en-US" sz="4400" dirty="0">
                <a:solidFill>
                  <a:srgbClr val="76B4A6"/>
                </a:solidFill>
                <a:cs typeface="Arial" panose="020B0604020202020204" pitchFamily="34" charset="0"/>
              </a:rPr>
              <a:t> </a:t>
            </a:r>
          </a:p>
        </p:txBody>
      </p:sp>
      <p:pic>
        <p:nvPicPr>
          <p:cNvPr id="9" name="Picture 8"/>
          <p:cNvPicPr/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74" y="468188"/>
            <a:ext cx="719455" cy="719455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2248340" y="1800000"/>
            <a:ext cx="9830155" cy="3540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marL="514350" indent="-514350">
              <a:buClr>
                <a:srgbClr val="76B4A6"/>
              </a:buClr>
              <a:buFont typeface="+mj-lt"/>
              <a:buAutoNum type="arabicPeriod"/>
            </a:pPr>
            <a:r>
              <a:rPr lang="en-GB" altLang="en-US" sz="2800" dirty="0" err="1">
                <a:cs typeface="Arial" panose="020B0604020202020204" pitchFamily="34" charset="0"/>
              </a:rPr>
              <a:t>Poromis</a:t>
            </a:r>
            <a:r>
              <a:rPr lang="en-GB" altLang="en-US" sz="2800" dirty="0">
                <a:cs typeface="Arial" panose="020B0604020202020204" pitchFamily="34" charset="0"/>
              </a:rPr>
              <a:t> (15 min.) </a:t>
            </a:r>
            <a:r>
              <a:rPr lang="en-GB" altLang="en-US" sz="2800" dirty="0" err="1">
                <a:cs typeface="Arial" panose="020B0604020202020204" pitchFamily="34" charset="0"/>
              </a:rPr>
              <a:t>pagalvokite</a:t>
            </a:r>
            <a:r>
              <a:rPr lang="en-GB" altLang="en-US" sz="2800" dirty="0">
                <a:cs typeface="Arial" panose="020B0604020202020204" pitchFamily="34" charset="0"/>
              </a:rPr>
              <a:t> </a:t>
            </a:r>
            <a:r>
              <a:rPr lang="en-GB" altLang="en-US" sz="2800" dirty="0" err="1">
                <a:cs typeface="Arial" panose="020B0604020202020204" pitchFamily="34" charset="0"/>
              </a:rPr>
              <a:t>apie</a:t>
            </a:r>
            <a:r>
              <a:rPr lang="en-GB" altLang="en-US" sz="2800" dirty="0">
                <a:cs typeface="Arial" panose="020B0604020202020204" pitchFamily="34" charset="0"/>
              </a:rPr>
              <a:t>:</a:t>
            </a:r>
          </a:p>
          <a:p>
            <a:pPr marL="806450">
              <a:buClr>
                <a:srgbClr val="76B4A6"/>
              </a:buClr>
            </a:pPr>
            <a:r>
              <a:rPr lang="lt-LT" altLang="en-US" sz="2800" dirty="0">
                <a:cs typeface="Arial" panose="020B0604020202020204" pitchFamily="34" charset="0"/>
              </a:rPr>
              <a:t>3 dalykai, kurie išsiskiria iš </a:t>
            </a:r>
            <a:r>
              <a:rPr lang="lt-LT" altLang="en-US" sz="2800" dirty="0">
                <a:solidFill>
                  <a:srgbClr val="C00000"/>
                </a:solidFill>
                <a:cs typeface="Arial" panose="020B0604020202020204" pitchFamily="34" charset="0"/>
              </a:rPr>
              <a:t>Vadovo</a:t>
            </a:r>
            <a:r>
              <a:rPr lang="lt-LT" altLang="en-US" sz="2800" dirty="0">
                <a:cs typeface="Arial" panose="020B0604020202020204" pitchFamily="34" charset="0"/>
              </a:rPr>
              <a:t> asmenybės</a:t>
            </a:r>
          </a:p>
          <a:p>
            <a:pPr marL="806450">
              <a:buClr>
                <a:srgbClr val="76B4A6"/>
              </a:buClr>
            </a:pPr>
            <a:r>
              <a:rPr lang="lt-LT" altLang="en-US" sz="2800" dirty="0">
                <a:cs typeface="Arial" panose="020B0604020202020204" pitchFamily="34" charset="0"/>
              </a:rPr>
              <a:t>kodėl turėtumėte samdyti </a:t>
            </a:r>
            <a:r>
              <a:rPr lang="lt-LT" altLang="en-US" sz="2800" dirty="0">
                <a:solidFill>
                  <a:srgbClr val="C00000"/>
                </a:solidFill>
                <a:cs typeface="Arial" panose="020B0604020202020204" pitchFamily="34" charset="0"/>
              </a:rPr>
              <a:t>Vadovą</a:t>
            </a:r>
            <a:r>
              <a:rPr lang="lt-LT" altLang="en-US" sz="2800" dirty="0">
                <a:cs typeface="Arial" panose="020B0604020202020204" pitchFamily="34" charset="0"/>
              </a:rPr>
              <a:t>?</a:t>
            </a:r>
          </a:p>
          <a:p>
            <a:pPr marL="806450">
              <a:buClr>
                <a:srgbClr val="76B4A6"/>
              </a:buClr>
            </a:pPr>
            <a:r>
              <a:rPr lang="lt-LT" altLang="en-US" sz="2800" dirty="0">
                <a:cs typeface="Arial" panose="020B0604020202020204" pitchFamily="34" charset="0"/>
              </a:rPr>
              <a:t>2 ar 3 darbai, kur būtų naudingi jų „minkštieji įgūdžiai“.</a:t>
            </a:r>
          </a:p>
          <a:p>
            <a:pPr marL="806450">
              <a:buClr>
                <a:srgbClr val="76B4A6"/>
              </a:buClr>
            </a:pPr>
            <a:r>
              <a:rPr lang="lt-LT" altLang="en-US" sz="2800" dirty="0">
                <a:cs typeface="Arial" panose="020B0604020202020204" pitchFamily="34" charset="0"/>
              </a:rPr>
              <a:t>1, kur jie būtų nenaudingi</a:t>
            </a:r>
          </a:p>
          <a:p>
            <a:pPr marL="806450">
              <a:buClr>
                <a:srgbClr val="76B4A6"/>
              </a:buClr>
            </a:pPr>
            <a:endParaRPr lang="en-GB" altLang="en-US" sz="2800" dirty="0">
              <a:cs typeface="Arial" panose="020B0604020202020204" pitchFamily="34" charset="0"/>
            </a:endParaRPr>
          </a:p>
          <a:p>
            <a:pPr marL="514350" indent="-514350">
              <a:buClr>
                <a:srgbClr val="76B4A6"/>
              </a:buClr>
              <a:buFont typeface="+mj-lt"/>
              <a:buAutoNum type="arabicPeriod" startAt="2"/>
            </a:pPr>
            <a:r>
              <a:rPr lang="lt-LT" altLang="en-US" sz="2800" dirty="0">
                <a:cs typeface="Arial" panose="020B0604020202020204" pitchFamily="34" charset="0"/>
              </a:rPr>
              <a:t>Aptarimas</a:t>
            </a:r>
            <a:endParaRPr lang="en-GB" altLang="en-US" sz="28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80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41200" y="1800000"/>
            <a:ext cx="3200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lt-LT" altLang="en-US" sz="2400" b="1" dirty="0">
                <a:solidFill>
                  <a:srgbClr val="FFC000"/>
                </a:solidFill>
                <a:cs typeface="Arial" panose="020B0604020202020204" pitchFamily="34" charset="0"/>
              </a:rPr>
              <a:t>ĮTAKOJANTIS</a:t>
            </a:r>
            <a:endParaRPr lang="en-GB" altLang="en-US" sz="2400" b="1" dirty="0">
              <a:solidFill>
                <a:srgbClr val="FFC000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5" descr="influencer_mai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01" y="2743200"/>
            <a:ext cx="2145803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1" y="745066"/>
            <a:ext cx="12191999" cy="945621"/>
          </a:xfrm>
        </p:spPr>
        <p:txBody>
          <a:bodyPr>
            <a:normAutofit/>
          </a:bodyPr>
          <a:lstStyle/>
          <a:p>
            <a:r>
              <a:rPr lang="en-GB" dirty="0"/>
              <a:t>Influencer</a:t>
            </a:r>
            <a:r>
              <a:rPr lang="lt-LT" dirty="0"/>
              <a:t> (Įtakojantis)</a:t>
            </a:r>
            <a:r>
              <a:rPr lang="en-GB" dirty="0"/>
              <a:t> ir jo </a:t>
            </a:r>
            <a:r>
              <a:rPr lang="en-GB" dirty="0" err="1"/>
              <a:t>minkštieji</a:t>
            </a:r>
            <a:r>
              <a:rPr lang="en-GB" dirty="0"/>
              <a:t> </a:t>
            </a:r>
            <a:r>
              <a:rPr lang="en-GB" dirty="0" err="1"/>
              <a:t>įgūdžiai</a:t>
            </a:r>
            <a:endParaRPr lang="en-GB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376535E-AA6D-B744-770F-6909E5B911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36594"/>
              </p:ext>
            </p:extLst>
          </p:nvPr>
        </p:nvGraphicFramePr>
        <p:xfrm>
          <a:off x="2937188" y="1800000"/>
          <a:ext cx="3925028" cy="4481703"/>
        </p:xfrm>
        <a:graphic>
          <a:graphicData uri="http://schemas.openxmlformats.org/drawingml/2006/table">
            <a:tbl>
              <a:tblPr firstRow="1" firstCol="1" bandRow="1"/>
              <a:tblGrid>
                <a:gridCol w="3925028">
                  <a:extLst>
                    <a:ext uri="{9D8B030D-6E8A-4147-A177-3AD203B41FA5}">
                      <a16:colId xmlns:a16="http://schemas.microsoft.com/office/drawing/2014/main" val="1864431717"/>
                    </a:ext>
                  </a:extLst>
                </a:gridCol>
              </a:tblGrid>
              <a:tr h="35130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800" b="1" dirty="0">
                          <a:solidFill>
                            <a:srgbClr val="76B4A6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Susidomėjęs ir gyvybingas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mėgsta įtikinti kitus ir įkalbėti žmones ką nors atlikti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linkęs būti atviras ir kalbėti apie jausmus bei žmones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mėgsta dirbti su žmonėmis, o ne vienas pats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mėgsta pasakoti istorijas ir linksminti žmones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mėgaujasi žmonių kompanija ir galimybėmis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vengia nagrinėti smulkmenas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266591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D57356A-9D54-F2EF-1B10-224D76E6FF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042897"/>
              </p:ext>
            </p:extLst>
          </p:nvPr>
        </p:nvGraphicFramePr>
        <p:xfrm>
          <a:off x="7236547" y="1718949"/>
          <a:ext cx="4278994" cy="4674235"/>
        </p:xfrm>
        <a:graphic>
          <a:graphicData uri="http://schemas.openxmlformats.org/drawingml/2006/table">
            <a:tbl>
              <a:tblPr firstRow="1" firstCol="1" bandRow="1"/>
              <a:tblGrid>
                <a:gridCol w="4278994">
                  <a:extLst>
                    <a:ext uri="{9D8B030D-6E8A-4147-A177-3AD203B41FA5}">
                      <a16:colId xmlns:a16="http://schemas.microsoft.com/office/drawing/2014/main" val="379603774"/>
                    </a:ext>
                  </a:extLst>
                </a:gridCol>
              </a:tblGrid>
              <a:tr h="42458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800" b="1" dirty="0">
                          <a:solidFill>
                            <a:srgbClr val="76B4A6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Yra natūraliai stiprus (minkštieji įgūdžiai):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sudarant pirmą įspūdį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kalbant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pakeliant žmonių nuotaiką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linksminant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žiūrint į viską pozityviai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susipažįstant su žmonėmis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būnant patikimu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gaunant kitų pritarimą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keliant moralę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parodant, kad jam rūpi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486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98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pic>
        <p:nvPicPr>
          <p:cNvPr id="8" name="Picture 5" descr="influencer_mai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" y="1800000"/>
            <a:ext cx="1668462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352130" y="468188"/>
            <a:ext cx="42481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lt-LT" altLang="en-US" sz="4400" dirty="0">
                <a:solidFill>
                  <a:srgbClr val="76B4A6"/>
                </a:solidFill>
                <a:cs typeface="Arial" panose="020B0604020202020204" pitchFamily="34" charset="0"/>
              </a:rPr>
              <a:t>Užduotis</a:t>
            </a:r>
            <a:r>
              <a:rPr lang="en-GB" altLang="en-US" sz="4400" dirty="0">
                <a:solidFill>
                  <a:srgbClr val="76B4A6"/>
                </a:solidFill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0" name="Picture 9"/>
          <p:cNvPicPr/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74" y="468188"/>
            <a:ext cx="719455" cy="719455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15E28A8-8D5E-33EA-D3EF-1E072ED80475}"/>
              </a:ext>
            </a:extLst>
          </p:cNvPr>
          <p:cNvSpPr txBox="1">
            <a:spLocks/>
          </p:cNvSpPr>
          <p:nvPr/>
        </p:nvSpPr>
        <p:spPr bwMode="auto">
          <a:xfrm>
            <a:off x="2248340" y="1800000"/>
            <a:ext cx="9830155" cy="3540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marL="514350" indent="-514350">
              <a:buClr>
                <a:srgbClr val="76B4A6"/>
              </a:buClr>
              <a:buFont typeface="+mj-lt"/>
              <a:buAutoNum type="arabicPeriod"/>
            </a:pPr>
            <a:r>
              <a:rPr lang="en-GB" altLang="en-US" sz="2800" dirty="0" err="1">
                <a:cs typeface="Arial" panose="020B0604020202020204" pitchFamily="34" charset="0"/>
              </a:rPr>
              <a:t>Poromis</a:t>
            </a:r>
            <a:r>
              <a:rPr lang="en-GB" altLang="en-US" sz="2800" dirty="0">
                <a:cs typeface="Arial" panose="020B0604020202020204" pitchFamily="34" charset="0"/>
              </a:rPr>
              <a:t> (15 min.) </a:t>
            </a:r>
            <a:r>
              <a:rPr lang="en-GB" altLang="en-US" sz="2800" dirty="0" err="1">
                <a:cs typeface="Arial" panose="020B0604020202020204" pitchFamily="34" charset="0"/>
              </a:rPr>
              <a:t>pagalvokite</a:t>
            </a:r>
            <a:r>
              <a:rPr lang="en-GB" altLang="en-US" sz="2800" dirty="0">
                <a:cs typeface="Arial" panose="020B0604020202020204" pitchFamily="34" charset="0"/>
              </a:rPr>
              <a:t> </a:t>
            </a:r>
            <a:r>
              <a:rPr lang="en-GB" altLang="en-US" sz="2800" dirty="0" err="1">
                <a:cs typeface="Arial" panose="020B0604020202020204" pitchFamily="34" charset="0"/>
              </a:rPr>
              <a:t>apie</a:t>
            </a:r>
            <a:r>
              <a:rPr lang="en-GB" altLang="en-US" sz="2800" dirty="0">
                <a:cs typeface="Arial" panose="020B0604020202020204" pitchFamily="34" charset="0"/>
              </a:rPr>
              <a:t>:</a:t>
            </a:r>
          </a:p>
          <a:p>
            <a:pPr marL="806450">
              <a:buClr>
                <a:srgbClr val="76B4A6"/>
              </a:buClr>
            </a:pPr>
            <a:r>
              <a:rPr lang="lt-LT" altLang="en-US" sz="2800" dirty="0">
                <a:cs typeface="Arial" panose="020B0604020202020204" pitchFamily="34" charset="0"/>
              </a:rPr>
              <a:t>3 dalykai, kurie išsiskiria iš</a:t>
            </a:r>
            <a:r>
              <a:rPr lang="lt-LT" altLang="en-US" sz="2800" dirty="0">
                <a:solidFill>
                  <a:srgbClr val="FFC000"/>
                </a:solidFill>
                <a:cs typeface="Arial" panose="020B0604020202020204" pitchFamily="34" charset="0"/>
              </a:rPr>
              <a:t> Įtakojančio </a:t>
            </a:r>
            <a:r>
              <a:rPr lang="lt-LT" altLang="en-US" sz="2800" dirty="0">
                <a:cs typeface="Arial" panose="020B0604020202020204" pitchFamily="34" charset="0"/>
              </a:rPr>
              <a:t>asmenybės</a:t>
            </a:r>
          </a:p>
          <a:p>
            <a:pPr marL="806450">
              <a:buClr>
                <a:srgbClr val="76B4A6"/>
              </a:buClr>
            </a:pPr>
            <a:r>
              <a:rPr lang="lt-LT" altLang="en-US" sz="2800" dirty="0">
                <a:cs typeface="Arial" panose="020B0604020202020204" pitchFamily="34" charset="0"/>
              </a:rPr>
              <a:t>kodėl turėtumėte samdyti </a:t>
            </a:r>
            <a:r>
              <a:rPr lang="lt-LT" altLang="en-US" sz="2800" dirty="0">
                <a:solidFill>
                  <a:srgbClr val="FFC000"/>
                </a:solidFill>
                <a:cs typeface="Arial" panose="020B0604020202020204" pitchFamily="34" charset="0"/>
              </a:rPr>
              <a:t>Įtakojantį</a:t>
            </a:r>
            <a:r>
              <a:rPr lang="lt-LT" altLang="en-US" sz="2800" dirty="0">
                <a:cs typeface="Arial" panose="020B0604020202020204" pitchFamily="34" charset="0"/>
              </a:rPr>
              <a:t>?</a:t>
            </a:r>
          </a:p>
          <a:p>
            <a:pPr marL="806450">
              <a:buClr>
                <a:srgbClr val="76B4A6"/>
              </a:buClr>
            </a:pPr>
            <a:r>
              <a:rPr lang="lt-LT" altLang="en-US" sz="2800" dirty="0">
                <a:cs typeface="Arial" panose="020B0604020202020204" pitchFamily="34" charset="0"/>
              </a:rPr>
              <a:t>2 ar 3 darbai, kur būtų naudingi jų „minkštieji įgūdžiai“.</a:t>
            </a:r>
          </a:p>
          <a:p>
            <a:pPr marL="806450">
              <a:buClr>
                <a:srgbClr val="76B4A6"/>
              </a:buClr>
            </a:pPr>
            <a:r>
              <a:rPr lang="lt-LT" altLang="en-US" sz="2800" dirty="0">
                <a:cs typeface="Arial" panose="020B0604020202020204" pitchFamily="34" charset="0"/>
              </a:rPr>
              <a:t>1, kur jie būtų nenaudingi</a:t>
            </a:r>
          </a:p>
          <a:p>
            <a:pPr marL="806450">
              <a:buClr>
                <a:srgbClr val="76B4A6"/>
              </a:buClr>
            </a:pPr>
            <a:endParaRPr lang="en-GB" altLang="en-US" sz="2800" dirty="0">
              <a:cs typeface="Arial" panose="020B0604020202020204" pitchFamily="34" charset="0"/>
            </a:endParaRPr>
          </a:p>
          <a:p>
            <a:pPr marL="514350" indent="-514350">
              <a:buClr>
                <a:srgbClr val="76B4A6"/>
              </a:buClr>
              <a:buFont typeface="+mj-lt"/>
              <a:buAutoNum type="arabicPeriod" startAt="2"/>
            </a:pPr>
            <a:r>
              <a:rPr lang="lt-LT" altLang="en-US" sz="2800" dirty="0">
                <a:cs typeface="Arial" panose="020B0604020202020204" pitchFamily="34" charset="0"/>
              </a:rPr>
              <a:t>Aptarimas</a:t>
            </a:r>
            <a:endParaRPr lang="en-GB" altLang="en-US" sz="28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98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41200" y="1800000"/>
            <a:ext cx="2667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lt-LT" altLang="en-US" sz="2400" b="1" dirty="0">
                <a:solidFill>
                  <a:srgbClr val="00B050"/>
                </a:solidFill>
                <a:cs typeface="Arial" panose="020B0604020202020204" pitchFamily="34" charset="0"/>
              </a:rPr>
              <a:t>PASTOVUSIS</a:t>
            </a:r>
            <a:endParaRPr lang="en-GB" altLang="en-US" sz="2400" b="1" dirty="0">
              <a:solidFill>
                <a:srgbClr val="00B050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6" descr="steadier_mai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01" y="2743200"/>
            <a:ext cx="2081041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1" y="745066"/>
            <a:ext cx="12191999" cy="945621"/>
          </a:xfrm>
        </p:spPr>
        <p:txBody>
          <a:bodyPr>
            <a:normAutofit/>
          </a:bodyPr>
          <a:lstStyle/>
          <a:p>
            <a:r>
              <a:rPr lang="en-GB" dirty="0"/>
              <a:t>Steadier </a:t>
            </a:r>
            <a:r>
              <a:rPr lang="lt-LT" dirty="0"/>
              <a:t>(Pastovusis) </a:t>
            </a:r>
            <a:r>
              <a:rPr lang="en-GB" dirty="0"/>
              <a:t>ir jo </a:t>
            </a:r>
            <a:r>
              <a:rPr lang="en-GB" dirty="0" err="1"/>
              <a:t>minkštieji</a:t>
            </a:r>
            <a:r>
              <a:rPr lang="en-GB" dirty="0"/>
              <a:t> </a:t>
            </a:r>
            <a:r>
              <a:rPr lang="en-GB" dirty="0" err="1"/>
              <a:t>įgūdžiai</a:t>
            </a:r>
            <a:endParaRPr lang="en-GB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C10580A-69E8-C8A0-C39D-9AB9201CEF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088026"/>
              </p:ext>
            </p:extLst>
          </p:nvPr>
        </p:nvGraphicFramePr>
        <p:xfrm>
          <a:off x="3272607" y="1718603"/>
          <a:ext cx="8026764" cy="4735703"/>
        </p:xfrm>
        <a:graphic>
          <a:graphicData uri="http://schemas.openxmlformats.org/drawingml/2006/table">
            <a:tbl>
              <a:tblPr firstRow="1" firstCol="1" bandRow="1"/>
              <a:tblGrid>
                <a:gridCol w="4013382">
                  <a:extLst>
                    <a:ext uri="{9D8B030D-6E8A-4147-A177-3AD203B41FA5}">
                      <a16:colId xmlns:a16="http://schemas.microsoft.com/office/drawing/2014/main" val="4165448257"/>
                    </a:ext>
                  </a:extLst>
                </a:gridCol>
                <a:gridCol w="4013382">
                  <a:extLst>
                    <a:ext uri="{9D8B030D-6E8A-4147-A177-3AD203B41FA5}">
                      <a16:colId xmlns:a16="http://schemas.microsoft.com/office/drawing/2014/main" val="93570485"/>
                    </a:ext>
                  </a:extLst>
                </a:gridCol>
              </a:tblGrid>
              <a:tr h="3903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800" b="1" dirty="0">
                          <a:solidFill>
                            <a:srgbClr val="76B4A6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Pastovus ir bendradarbiaujantis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mėgsta kai viskas tvarkinga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linkęs būti kantrus ir geras užjaučiantis klausytojas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mėgsta dalyvauti grupinėse veiklose, o ne joms vadovauti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mėgsta klausytis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mėgsta būti su žmonėmis, kurie sutaria, 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patinka padėti žmonėms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patikimas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mėgsta pastovumą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800" b="1" dirty="0">
                          <a:solidFill>
                            <a:srgbClr val="76B4A6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Turi šias savybes (minkštieji įgūdžiai):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išlavintus specialisto įgūdžius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susikoncentravimą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žmonių nuraminimą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kruopštumą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nuoseklumą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atkaklumą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nurodymų laikymąsi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norą padėti kitiems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norą suteikti paslaugą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gebėjimą įdėmiai klausytis</a:t>
                      </a:r>
                      <a:endParaRPr lang="en-GB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9028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854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pic>
        <p:nvPicPr>
          <p:cNvPr id="6" name="Picture 6" descr="steadier_mai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" y="1800000"/>
            <a:ext cx="161925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352130" y="468188"/>
            <a:ext cx="42481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lt-LT" altLang="en-US" sz="4400" dirty="0">
                <a:solidFill>
                  <a:srgbClr val="76B4A6"/>
                </a:solidFill>
                <a:cs typeface="Arial" panose="020B0604020202020204" pitchFamily="34" charset="0"/>
              </a:rPr>
              <a:t>Užduotis</a:t>
            </a:r>
            <a:r>
              <a:rPr lang="en-GB" altLang="en-US" sz="4400" dirty="0">
                <a:solidFill>
                  <a:srgbClr val="76B4A6"/>
                </a:solidFill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0" name="Picture 9"/>
          <p:cNvPicPr/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74" y="468188"/>
            <a:ext cx="719455" cy="719455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3A9F804-0F50-99B6-E9A6-CE66E46DA3A8}"/>
              </a:ext>
            </a:extLst>
          </p:cNvPr>
          <p:cNvSpPr txBox="1">
            <a:spLocks/>
          </p:cNvSpPr>
          <p:nvPr/>
        </p:nvSpPr>
        <p:spPr bwMode="auto">
          <a:xfrm>
            <a:off x="2248340" y="1800000"/>
            <a:ext cx="9830155" cy="3540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marL="514350" indent="-514350">
              <a:buClr>
                <a:srgbClr val="76B4A6"/>
              </a:buClr>
              <a:buFont typeface="+mj-lt"/>
              <a:buAutoNum type="arabicPeriod"/>
            </a:pPr>
            <a:r>
              <a:rPr lang="en-GB" altLang="en-US" sz="2800" dirty="0" err="1">
                <a:cs typeface="Arial" panose="020B0604020202020204" pitchFamily="34" charset="0"/>
              </a:rPr>
              <a:t>Poromis</a:t>
            </a:r>
            <a:r>
              <a:rPr lang="en-GB" altLang="en-US" sz="2800" dirty="0">
                <a:cs typeface="Arial" panose="020B0604020202020204" pitchFamily="34" charset="0"/>
              </a:rPr>
              <a:t> (15 min.) </a:t>
            </a:r>
            <a:r>
              <a:rPr lang="en-GB" altLang="en-US" sz="2800" dirty="0" err="1">
                <a:cs typeface="Arial" panose="020B0604020202020204" pitchFamily="34" charset="0"/>
              </a:rPr>
              <a:t>pagalvokite</a:t>
            </a:r>
            <a:r>
              <a:rPr lang="en-GB" altLang="en-US" sz="2800" dirty="0">
                <a:cs typeface="Arial" panose="020B0604020202020204" pitchFamily="34" charset="0"/>
              </a:rPr>
              <a:t> </a:t>
            </a:r>
            <a:r>
              <a:rPr lang="en-GB" altLang="en-US" sz="2800" dirty="0" err="1">
                <a:cs typeface="Arial" panose="020B0604020202020204" pitchFamily="34" charset="0"/>
              </a:rPr>
              <a:t>apie</a:t>
            </a:r>
            <a:r>
              <a:rPr lang="en-GB" altLang="en-US" sz="2800" dirty="0">
                <a:cs typeface="Arial" panose="020B0604020202020204" pitchFamily="34" charset="0"/>
              </a:rPr>
              <a:t>:</a:t>
            </a:r>
          </a:p>
          <a:p>
            <a:pPr marL="806450">
              <a:buClr>
                <a:srgbClr val="76B4A6"/>
              </a:buClr>
            </a:pPr>
            <a:r>
              <a:rPr lang="lt-LT" altLang="en-US" sz="2800" dirty="0">
                <a:cs typeface="Arial" panose="020B0604020202020204" pitchFamily="34" charset="0"/>
              </a:rPr>
              <a:t>3 dalykai, kurie išsiskiria iš </a:t>
            </a:r>
            <a:r>
              <a:rPr lang="lt-LT" altLang="en-US" sz="2800" dirty="0">
                <a:solidFill>
                  <a:srgbClr val="00B050"/>
                </a:solidFill>
                <a:cs typeface="Arial" panose="020B0604020202020204" pitchFamily="34" charset="0"/>
              </a:rPr>
              <a:t>Pastoviojo</a:t>
            </a:r>
            <a:r>
              <a:rPr lang="lt-LT" altLang="en-US" sz="2800" dirty="0">
                <a:cs typeface="Arial" panose="020B0604020202020204" pitchFamily="34" charset="0"/>
              </a:rPr>
              <a:t> asmenybės</a:t>
            </a:r>
          </a:p>
          <a:p>
            <a:pPr marL="806450">
              <a:buClr>
                <a:srgbClr val="76B4A6"/>
              </a:buClr>
            </a:pPr>
            <a:r>
              <a:rPr lang="lt-LT" altLang="en-US" sz="2800" dirty="0">
                <a:cs typeface="Arial" panose="020B0604020202020204" pitchFamily="34" charset="0"/>
              </a:rPr>
              <a:t>kodėl turėtumėte samdyti </a:t>
            </a:r>
            <a:r>
              <a:rPr lang="lt-LT" altLang="en-US" sz="2800" dirty="0" err="1">
                <a:solidFill>
                  <a:srgbClr val="00B050"/>
                </a:solidFill>
                <a:cs typeface="Arial" panose="020B0604020202020204" pitchFamily="34" charset="0"/>
              </a:rPr>
              <a:t>Pastovujį</a:t>
            </a:r>
            <a:r>
              <a:rPr lang="lt-LT" altLang="en-US" sz="2800" dirty="0">
                <a:cs typeface="Arial" panose="020B0604020202020204" pitchFamily="34" charset="0"/>
              </a:rPr>
              <a:t>?</a:t>
            </a:r>
          </a:p>
          <a:p>
            <a:pPr marL="806450">
              <a:buClr>
                <a:srgbClr val="76B4A6"/>
              </a:buClr>
            </a:pPr>
            <a:r>
              <a:rPr lang="lt-LT" altLang="en-US" sz="2800" dirty="0">
                <a:cs typeface="Arial" panose="020B0604020202020204" pitchFamily="34" charset="0"/>
              </a:rPr>
              <a:t>2 ar 3 darbai, kur būtų naudingi jų „minkštieji įgūdžiai“.</a:t>
            </a:r>
          </a:p>
          <a:p>
            <a:pPr marL="806450">
              <a:buClr>
                <a:srgbClr val="76B4A6"/>
              </a:buClr>
            </a:pPr>
            <a:r>
              <a:rPr lang="lt-LT" altLang="en-US" sz="2800" dirty="0">
                <a:cs typeface="Arial" panose="020B0604020202020204" pitchFamily="34" charset="0"/>
              </a:rPr>
              <a:t>1, kur jie būtų nenaudingi</a:t>
            </a:r>
          </a:p>
          <a:p>
            <a:pPr marL="806450">
              <a:buClr>
                <a:srgbClr val="76B4A6"/>
              </a:buClr>
            </a:pPr>
            <a:endParaRPr lang="en-GB" altLang="en-US" sz="2800" dirty="0">
              <a:cs typeface="Arial" panose="020B0604020202020204" pitchFamily="34" charset="0"/>
            </a:endParaRPr>
          </a:p>
          <a:p>
            <a:pPr marL="514350" indent="-514350">
              <a:buClr>
                <a:srgbClr val="76B4A6"/>
              </a:buClr>
              <a:buFont typeface="+mj-lt"/>
              <a:buAutoNum type="arabicPeriod" startAt="2"/>
            </a:pPr>
            <a:r>
              <a:rPr lang="lt-LT" altLang="en-US" sz="2800" dirty="0">
                <a:cs typeface="Arial" panose="020B0604020202020204" pitchFamily="34" charset="0"/>
              </a:rPr>
              <a:t>Aptarimas</a:t>
            </a:r>
            <a:endParaRPr lang="en-GB" altLang="en-US" sz="28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34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41200" y="1800000"/>
            <a:ext cx="2870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lt-LT" altLang="en-US" sz="2400" b="1" dirty="0">
                <a:solidFill>
                  <a:srgbClr val="7030A0"/>
                </a:solidFill>
                <a:cs typeface="Arial" panose="020B0604020202020204" pitchFamily="34" charset="0"/>
              </a:rPr>
              <a:t>ANALIZUOTOJAS</a:t>
            </a:r>
            <a:endParaRPr lang="en-GB" altLang="en-US" sz="2400" b="1" dirty="0">
              <a:solidFill>
                <a:srgbClr val="7030A0"/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5" descr="calculator_mai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00" y="2743200"/>
            <a:ext cx="2122712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1" y="745066"/>
            <a:ext cx="12191999" cy="945621"/>
          </a:xfrm>
        </p:spPr>
        <p:txBody>
          <a:bodyPr>
            <a:normAutofit/>
          </a:bodyPr>
          <a:lstStyle/>
          <a:p>
            <a:r>
              <a:rPr lang="en-GB" dirty="0"/>
              <a:t>Calculator</a:t>
            </a:r>
            <a:r>
              <a:rPr lang="lt-LT" dirty="0"/>
              <a:t> (Analizuotojas)</a:t>
            </a:r>
            <a:r>
              <a:rPr lang="en-GB" dirty="0"/>
              <a:t> ir jo </a:t>
            </a:r>
            <a:r>
              <a:rPr lang="en-GB" dirty="0" err="1"/>
              <a:t>minkštieji</a:t>
            </a:r>
            <a:r>
              <a:rPr lang="en-GB" dirty="0"/>
              <a:t> </a:t>
            </a:r>
            <a:r>
              <a:rPr lang="en-GB" dirty="0" err="1"/>
              <a:t>įgūdžiai</a:t>
            </a:r>
            <a:endParaRPr lang="en-GB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F961AAE-6E88-AF2D-D29C-3A51349D0B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171202"/>
              </p:ext>
            </p:extLst>
          </p:nvPr>
        </p:nvGraphicFramePr>
        <p:xfrm>
          <a:off x="3111398" y="1745361"/>
          <a:ext cx="8839402" cy="4483799"/>
        </p:xfrm>
        <a:graphic>
          <a:graphicData uri="http://schemas.openxmlformats.org/drawingml/2006/table">
            <a:tbl>
              <a:tblPr firstRow="1" firstCol="1" bandRow="1"/>
              <a:tblGrid>
                <a:gridCol w="4419701">
                  <a:extLst>
                    <a:ext uri="{9D8B030D-6E8A-4147-A177-3AD203B41FA5}">
                      <a16:colId xmlns:a16="http://schemas.microsoft.com/office/drawing/2014/main" val="444226154"/>
                    </a:ext>
                  </a:extLst>
                </a:gridCol>
                <a:gridCol w="4419701">
                  <a:extLst>
                    <a:ext uri="{9D8B030D-6E8A-4147-A177-3AD203B41FA5}">
                      <a16:colId xmlns:a16="http://schemas.microsoft.com/office/drawing/2014/main" val="2802928923"/>
                    </a:ext>
                  </a:extLst>
                </a:gridCol>
              </a:tblGrid>
              <a:tr h="4183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700" b="1">
                          <a:solidFill>
                            <a:srgbClr val="76B4A6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Rūpestingas ir teisingas</a:t>
                      </a:r>
                      <a:endParaRPr lang="en-GB" sz="17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7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mėgsta atitikti aukštus asmeninius standartus</a:t>
                      </a:r>
                      <a:endParaRPr lang="en-GB" sz="17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7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linkęs viską gerai apgalvoti prieš priimdamas sprendimą</a:t>
                      </a:r>
                      <a:endParaRPr lang="en-GB" sz="17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7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mėgsta kai taisyklės ir užduotys yra aiškiai nurodytos</a:t>
                      </a:r>
                      <a:endParaRPr lang="en-GB" sz="17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7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mėgsta išsiaiškinti techninius dalykus</a:t>
                      </a:r>
                      <a:endParaRPr lang="en-GB" sz="17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7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jautriai reaguoja, kai žmonės abejoja jo darbo kokybe</a:t>
                      </a:r>
                      <a:endParaRPr lang="en-GB" sz="17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7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jam patinka dirbti su organizuotais žmonėmis, kurie siekia kokybiškų rezultatų</a:t>
                      </a:r>
                      <a:endParaRPr lang="en-GB" sz="17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700" b="1" dirty="0">
                          <a:solidFill>
                            <a:srgbClr val="76B4A6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Jam sekasi (minkštieji įgūdžiai):</a:t>
                      </a:r>
                      <a:endParaRPr lang="en-GB" sz="17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7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susikoncentruoti į detales</a:t>
                      </a:r>
                      <a:endParaRPr lang="en-GB" sz="17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7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laikytis taisyklių</a:t>
                      </a:r>
                      <a:endParaRPr lang="en-GB" sz="17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7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būti taktišku</a:t>
                      </a:r>
                      <a:endParaRPr lang="en-GB" sz="17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7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įvertinti riziką</a:t>
                      </a:r>
                      <a:endParaRPr lang="en-GB" sz="17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7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kontroliuoti kokybę</a:t>
                      </a:r>
                      <a:endParaRPr lang="en-GB" sz="17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7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kurti sistemas</a:t>
                      </a:r>
                      <a:endParaRPr lang="en-GB" sz="17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7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rasti klaidas</a:t>
                      </a:r>
                      <a:endParaRPr lang="en-GB" sz="17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7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analizuoti</a:t>
                      </a:r>
                      <a:endParaRPr lang="en-GB" sz="17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7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stengtis, kad viskas veiktų geriau</a:t>
                      </a:r>
                      <a:endParaRPr lang="en-GB" sz="17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7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pateikti užklausas</a:t>
                      </a:r>
                      <a:endParaRPr lang="en-GB" sz="17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0205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558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352130" y="468188"/>
            <a:ext cx="42481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lt-LT" altLang="en-US" sz="4400" dirty="0">
                <a:solidFill>
                  <a:srgbClr val="76B4A6"/>
                </a:solidFill>
                <a:cs typeface="Arial" panose="020B0604020202020204" pitchFamily="34" charset="0"/>
              </a:rPr>
              <a:t>Užduotis</a:t>
            </a:r>
            <a:r>
              <a:rPr lang="en-GB" altLang="en-US" sz="4400" dirty="0">
                <a:solidFill>
                  <a:srgbClr val="76B4A6"/>
                </a:solidFill>
                <a:cs typeface="Arial" panose="020B0604020202020204" pitchFamily="34" charset="0"/>
              </a:rPr>
              <a:t> </a:t>
            </a:r>
          </a:p>
        </p:txBody>
      </p:sp>
      <p:pic>
        <p:nvPicPr>
          <p:cNvPr id="8" name="Picture 5" descr="calculator_mai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00000"/>
            <a:ext cx="1651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/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74" y="468188"/>
            <a:ext cx="719455" cy="719455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7C1287B-7783-7D46-0F01-B1F1D666E19A}"/>
              </a:ext>
            </a:extLst>
          </p:cNvPr>
          <p:cNvSpPr txBox="1">
            <a:spLocks/>
          </p:cNvSpPr>
          <p:nvPr/>
        </p:nvSpPr>
        <p:spPr bwMode="auto">
          <a:xfrm>
            <a:off x="2248340" y="1800000"/>
            <a:ext cx="9830155" cy="3540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C00000"/>
              </a:buClr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9pPr>
          </a:lstStyle>
          <a:p>
            <a:pPr marL="514350" indent="-514350">
              <a:buClr>
                <a:srgbClr val="76B4A6"/>
              </a:buClr>
              <a:buFont typeface="+mj-lt"/>
              <a:buAutoNum type="arabicPeriod"/>
            </a:pPr>
            <a:r>
              <a:rPr lang="en-GB" altLang="en-US" sz="2800" dirty="0" err="1">
                <a:cs typeface="Arial" panose="020B0604020202020204" pitchFamily="34" charset="0"/>
              </a:rPr>
              <a:t>Poromis</a:t>
            </a:r>
            <a:r>
              <a:rPr lang="en-GB" altLang="en-US" sz="2800" dirty="0">
                <a:cs typeface="Arial" panose="020B0604020202020204" pitchFamily="34" charset="0"/>
              </a:rPr>
              <a:t> (15 min.) </a:t>
            </a:r>
            <a:r>
              <a:rPr lang="en-GB" altLang="en-US" sz="2800" dirty="0" err="1">
                <a:cs typeface="Arial" panose="020B0604020202020204" pitchFamily="34" charset="0"/>
              </a:rPr>
              <a:t>pagalvokite</a:t>
            </a:r>
            <a:r>
              <a:rPr lang="en-GB" altLang="en-US" sz="2800" dirty="0">
                <a:cs typeface="Arial" panose="020B0604020202020204" pitchFamily="34" charset="0"/>
              </a:rPr>
              <a:t> </a:t>
            </a:r>
            <a:r>
              <a:rPr lang="en-GB" altLang="en-US" sz="2800" dirty="0" err="1">
                <a:cs typeface="Arial" panose="020B0604020202020204" pitchFamily="34" charset="0"/>
              </a:rPr>
              <a:t>apie</a:t>
            </a:r>
            <a:r>
              <a:rPr lang="en-GB" altLang="en-US" sz="2800" dirty="0">
                <a:cs typeface="Arial" panose="020B0604020202020204" pitchFamily="34" charset="0"/>
              </a:rPr>
              <a:t>:</a:t>
            </a:r>
          </a:p>
          <a:p>
            <a:pPr marL="806450">
              <a:buClr>
                <a:srgbClr val="76B4A6"/>
              </a:buClr>
            </a:pPr>
            <a:r>
              <a:rPr lang="lt-LT" altLang="en-US" sz="2800" dirty="0">
                <a:cs typeface="Arial" panose="020B0604020202020204" pitchFamily="34" charset="0"/>
              </a:rPr>
              <a:t>3 dalykai, kurie išsiskiria iš </a:t>
            </a:r>
            <a:r>
              <a:rPr lang="lt-LT" altLang="en-US" sz="2800" dirty="0">
                <a:solidFill>
                  <a:srgbClr val="7030A0"/>
                </a:solidFill>
                <a:cs typeface="Arial" panose="020B0604020202020204" pitchFamily="34" charset="0"/>
              </a:rPr>
              <a:t>Analizuotojo</a:t>
            </a:r>
            <a:r>
              <a:rPr lang="lt-LT" altLang="en-US" sz="2800" dirty="0">
                <a:cs typeface="Arial" panose="020B0604020202020204" pitchFamily="34" charset="0"/>
              </a:rPr>
              <a:t> asmenybės</a:t>
            </a:r>
          </a:p>
          <a:p>
            <a:pPr marL="806450">
              <a:buClr>
                <a:srgbClr val="76B4A6"/>
              </a:buClr>
            </a:pPr>
            <a:r>
              <a:rPr lang="lt-LT" altLang="en-US" sz="2800" dirty="0">
                <a:cs typeface="Arial" panose="020B0604020202020204" pitchFamily="34" charset="0"/>
              </a:rPr>
              <a:t>kodėl turėtumėte samdyti </a:t>
            </a:r>
            <a:r>
              <a:rPr lang="lt-LT" altLang="en-US" sz="2800" dirty="0">
                <a:solidFill>
                  <a:srgbClr val="7030A0"/>
                </a:solidFill>
                <a:cs typeface="Arial" panose="020B0604020202020204" pitchFamily="34" charset="0"/>
              </a:rPr>
              <a:t>Analizuotoją</a:t>
            </a:r>
            <a:r>
              <a:rPr lang="lt-LT" altLang="en-US" sz="2800" dirty="0">
                <a:cs typeface="Arial" panose="020B0604020202020204" pitchFamily="34" charset="0"/>
              </a:rPr>
              <a:t>?</a:t>
            </a:r>
          </a:p>
          <a:p>
            <a:pPr marL="806450">
              <a:buClr>
                <a:srgbClr val="76B4A6"/>
              </a:buClr>
            </a:pPr>
            <a:r>
              <a:rPr lang="lt-LT" altLang="en-US" sz="2800" dirty="0">
                <a:cs typeface="Arial" panose="020B0604020202020204" pitchFamily="34" charset="0"/>
              </a:rPr>
              <a:t>2 ar 3 darbai, kur būtų naudingi jų „minkštieji įgūdžiai“.</a:t>
            </a:r>
          </a:p>
          <a:p>
            <a:pPr marL="806450">
              <a:buClr>
                <a:srgbClr val="76B4A6"/>
              </a:buClr>
            </a:pPr>
            <a:r>
              <a:rPr lang="lt-LT" altLang="en-US" sz="2800" dirty="0">
                <a:cs typeface="Arial" panose="020B0604020202020204" pitchFamily="34" charset="0"/>
              </a:rPr>
              <a:t>1, kur jie būtų nenaudingi</a:t>
            </a:r>
          </a:p>
          <a:p>
            <a:pPr marL="806450">
              <a:buClr>
                <a:srgbClr val="76B4A6"/>
              </a:buClr>
            </a:pPr>
            <a:endParaRPr lang="en-GB" altLang="en-US" sz="2800" dirty="0">
              <a:cs typeface="Arial" panose="020B0604020202020204" pitchFamily="34" charset="0"/>
            </a:endParaRPr>
          </a:p>
          <a:p>
            <a:pPr marL="514350" indent="-514350">
              <a:buClr>
                <a:srgbClr val="76B4A6"/>
              </a:buClr>
              <a:buFont typeface="+mj-lt"/>
              <a:buAutoNum type="arabicPeriod" startAt="2"/>
            </a:pPr>
            <a:r>
              <a:rPr lang="lt-LT" altLang="en-US" sz="2800" dirty="0">
                <a:cs typeface="Arial" panose="020B0604020202020204" pitchFamily="34" charset="0"/>
              </a:rPr>
              <a:t>Aptarimas</a:t>
            </a:r>
            <a:endParaRPr lang="en-GB" altLang="en-US" sz="28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80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4</a:t>
            </a:r>
            <a:r>
              <a:rPr lang="lt-LT" dirty="0"/>
              <a:t> skyrius</a:t>
            </a:r>
            <a:r>
              <a:rPr lang="en-GB" dirty="0"/>
              <a:t>: </a:t>
            </a:r>
            <a:r>
              <a:rPr lang="lt-LT" dirty="0"/>
              <a:t>Darbas su mokiniais ir jų savimonės ataskaitomis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640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1 skyrius</a:t>
            </a:r>
            <a:r>
              <a:rPr lang="en-GB" dirty="0"/>
              <a:t>: </a:t>
            </a:r>
            <a:r>
              <a:rPr lang="en-GB" dirty="0" err="1"/>
              <a:t>Modulio</a:t>
            </a:r>
            <a:r>
              <a:rPr lang="en-GB" dirty="0"/>
              <a:t> </a:t>
            </a:r>
            <a:r>
              <a:rPr lang="en-GB" dirty="0" err="1"/>
              <a:t>įvadas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lt-LT" sz="3200" b="1" dirty="0">
                <a:solidFill>
                  <a:srgbClr val="76B4A6"/>
                </a:solidFill>
              </a:rPr>
              <a:t>Tikslai</a:t>
            </a:r>
            <a:endParaRPr lang="en-GB" sz="3200" b="1" dirty="0">
              <a:solidFill>
                <a:srgbClr val="76B4A6"/>
              </a:solidFill>
            </a:endParaRPr>
          </a:p>
          <a:p>
            <a:pPr marL="0" indent="0">
              <a:buNone/>
            </a:pPr>
            <a:r>
              <a:rPr lang="lt-LT" sz="2000" dirty="0"/>
              <a:t>Įgyti supratimą apie Savimonės diagnostiką. Mentorystės procese naudoti savo mokinių atsiliepimų apie įsidarbinimą ataskaitas, kad padėtų jiems geriau suvokti save, įgyti pasitikėjimo ir geriau išreikšti bei plėtoti savo stipriąsias puses – savo „minkštuosius įgūdžius“.</a:t>
            </a:r>
            <a:endParaRPr lang="en-GB" sz="2000" dirty="0"/>
          </a:p>
          <a:p>
            <a:pPr marL="0" indent="0">
              <a:buNone/>
            </a:pPr>
            <a:r>
              <a:rPr lang="en-GB" b="1" dirty="0" err="1">
                <a:solidFill>
                  <a:srgbClr val="76B4A6"/>
                </a:solidFill>
              </a:rPr>
              <a:t>Mokymosi</a:t>
            </a:r>
            <a:r>
              <a:rPr lang="en-GB" b="1" dirty="0">
                <a:solidFill>
                  <a:srgbClr val="76B4A6"/>
                </a:solidFill>
              </a:rPr>
              <a:t> </a:t>
            </a:r>
            <a:r>
              <a:rPr lang="en-GB" b="1" dirty="0" err="1">
                <a:solidFill>
                  <a:srgbClr val="76B4A6"/>
                </a:solidFill>
              </a:rPr>
              <a:t>rezultatai</a:t>
            </a:r>
            <a:endParaRPr lang="en-GB" b="1" dirty="0">
              <a:solidFill>
                <a:srgbClr val="76B4A6"/>
              </a:solidFill>
            </a:endParaRPr>
          </a:p>
          <a:p>
            <a:pPr marL="0" indent="0">
              <a:buNone/>
            </a:pPr>
            <a:r>
              <a:rPr lang="lt-LT" sz="2000" dirty="0"/>
              <a:t>Praėję šį modulį:</a:t>
            </a:r>
            <a:endParaRPr lang="en-GB" sz="2000" dirty="0"/>
          </a:p>
          <a:p>
            <a:r>
              <a:rPr lang="lt-LT" sz="2000" dirty="0"/>
              <a:t>suprasite Savimonės diagnostikos modelį ir skirtingų asmenybės stilių indėlį darbo vietoje – jų „minkštuosius įgūdžius“</a:t>
            </a:r>
          </a:p>
          <a:p>
            <a:r>
              <a:rPr lang="lt-LT" sz="2000" dirty="0"/>
              <a:t>išmoksite pademonstruoti gerą grįžtamojo ryšio ir paramos praktiką, išmoksite naudotis mokinių ataskaitomis pagal etikos gaires</a:t>
            </a:r>
          </a:p>
          <a:p>
            <a:r>
              <a:rPr lang="lt-LT" sz="2000" dirty="0"/>
              <a:t>Išmoksite naudoti daugybę išteklių, kad </a:t>
            </a:r>
            <a:r>
              <a:rPr lang="lt-LT" sz="2000" dirty="0" err="1"/>
              <a:t>kontekstualizuotumėte</a:t>
            </a:r>
            <a:r>
              <a:rPr lang="lt-LT" sz="2000" dirty="0"/>
              <a:t> ir pagerintumėte mokinių ataskaitų naudojimą į karjerą orientuotam mentorystės procesui</a:t>
            </a:r>
          </a:p>
          <a:p>
            <a:r>
              <a:rPr lang="lt-LT" sz="2000" dirty="0"/>
              <a:t>įgysite žinių apie įvairius metodus, kaip įvertinti pažangą ugdant „minkštuosius įgūdžius“.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5206885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Tikslai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Praėję šį skyrių:</a:t>
            </a:r>
            <a:endParaRPr lang="en-GB" dirty="0"/>
          </a:p>
          <a:p>
            <a:r>
              <a:rPr lang="lt-LT" dirty="0"/>
              <a:t>išnagrinėsite pagrindinius kiekvienos asmenybės tipo motyvavimo ir bendravimo su jais būdus</a:t>
            </a:r>
          </a:p>
          <a:p>
            <a:r>
              <a:rPr lang="lt-LT" dirty="0"/>
              <a:t>sužinosite kaip elgtis su mokinių ataskaitomis 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1345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Darbas</a:t>
            </a:r>
            <a:r>
              <a:rPr lang="en-GB" dirty="0"/>
              <a:t> </a:t>
            </a:r>
            <a:r>
              <a:rPr lang="en-GB" dirty="0" err="1"/>
              <a:t>su</a:t>
            </a:r>
            <a:r>
              <a:rPr lang="en-GB" dirty="0"/>
              <a:t> </a:t>
            </a:r>
            <a:r>
              <a:rPr lang="lt-LT" dirty="0"/>
              <a:t>P</a:t>
            </a:r>
            <a:r>
              <a:rPr lang="en-GB" dirty="0" err="1"/>
              <a:t>irminiais</a:t>
            </a:r>
            <a:r>
              <a:rPr lang="en-GB" dirty="0"/>
              <a:t> </a:t>
            </a:r>
            <a:r>
              <a:rPr lang="en-GB" dirty="0" err="1"/>
              <a:t>stiliais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70448" y="2139156"/>
            <a:ext cx="5749124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 err="1"/>
              <a:t>kiekvienam</a:t>
            </a:r>
            <a:r>
              <a:rPr lang="en-GB" dirty="0"/>
              <a:t> </a:t>
            </a:r>
            <a:r>
              <a:rPr lang="en-GB" dirty="0" err="1"/>
              <a:t>stiliui</a:t>
            </a:r>
            <a:r>
              <a:rPr lang="en-GB" dirty="0"/>
              <a:t>:</a:t>
            </a:r>
            <a:endParaRPr lang="lt-LT" dirty="0"/>
          </a:p>
          <a:p>
            <a:pPr marL="0" indent="0">
              <a:buNone/>
            </a:pPr>
            <a:endParaRPr lang="en-GB" dirty="0"/>
          </a:p>
          <a:p>
            <a:r>
              <a:rPr lang="lt-LT" sz="2400" dirty="0"/>
              <a:t>vertybė organizacijai – jų „minkštieji įgūdžiai“</a:t>
            </a:r>
          </a:p>
          <a:p>
            <a:endParaRPr lang="en-GB" sz="2400" dirty="0"/>
          </a:p>
          <a:p>
            <a:r>
              <a:rPr lang="fi-FI" sz="2400" dirty="0"/>
              <a:t>Kaip motyvuoti ir bendrauti su jais</a:t>
            </a:r>
            <a:endParaRPr lang="en-GB" sz="2400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" r="4112"/>
          <a:stretch>
            <a:fillRect/>
          </a:stretch>
        </p:blipFill>
        <p:spPr bwMode="auto">
          <a:xfrm>
            <a:off x="519557" y="2139156"/>
            <a:ext cx="4749800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7074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pic>
        <p:nvPicPr>
          <p:cNvPr id="5" name="Picture 5" descr="driver_main.jpg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84"/>
          <a:stretch>
            <a:fillRect/>
          </a:stretch>
        </p:blipFill>
        <p:spPr bwMode="auto">
          <a:xfrm>
            <a:off x="1042988" y="1881188"/>
            <a:ext cx="2668587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68313" y="1341438"/>
            <a:ext cx="3825875" cy="489585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lt-LT" sz="2400" b="1" dirty="0">
                <a:solidFill>
                  <a:srgbClr val="76B4A6"/>
                </a:solidFill>
              </a:rPr>
              <a:t>Nauda darbdaviui</a:t>
            </a:r>
            <a:endParaRPr lang="en-GB" sz="2400" b="1" dirty="0">
              <a:solidFill>
                <a:srgbClr val="76B4A6"/>
              </a:solidFill>
            </a:endParaRPr>
          </a:p>
          <a:p>
            <a:pPr>
              <a:defRPr/>
            </a:pPr>
            <a:r>
              <a:rPr lang="lt-LT" sz="2000" b="1" dirty="0">
                <a:solidFill>
                  <a:srgbClr val="C00000"/>
                </a:solidFill>
              </a:rPr>
              <a:t>Vadovas</a:t>
            </a:r>
            <a:r>
              <a:rPr lang="en-GB" sz="2000" dirty="0">
                <a:solidFill>
                  <a:srgbClr val="C00000"/>
                </a:solidFill>
              </a:rPr>
              <a:t> </a:t>
            </a:r>
            <a:r>
              <a:rPr lang="en-GB" sz="2000" dirty="0" err="1"/>
              <a:t>yra</a:t>
            </a:r>
            <a:r>
              <a:rPr lang="en-GB" sz="2000" dirty="0"/>
              <a:t> </a:t>
            </a:r>
            <a:r>
              <a:rPr lang="en-GB" sz="2000" dirty="0" err="1"/>
              <a:t>natūraliai</a:t>
            </a:r>
            <a:r>
              <a:rPr lang="en-GB" sz="2000" dirty="0"/>
              <a:t> </a:t>
            </a:r>
            <a:r>
              <a:rPr lang="en-GB" sz="2000" dirty="0" err="1"/>
              <a:t>stipr</a:t>
            </a:r>
            <a:r>
              <a:rPr lang="lt-LT" sz="2000" dirty="0" err="1"/>
              <a:t>us</a:t>
            </a:r>
            <a:r>
              <a:rPr lang="en-GB" sz="2000" dirty="0"/>
              <a:t>:</a:t>
            </a:r>
          </a:p>
          <a:p>
            <a:pPr lvl="1">
              <a:defRPr/>
            </a:pPr>
            <a:r>
              <a:rPr lang="en-GB" sz="1600" dirty="0" err="1"/>
              <a:t>gaunant</a:t>
            </a:r>
            <a:r>
              <a:rPr lang="en-GB" sz="1600" dirty="0"/>
              <a:t> </a:t>
            </a:r>
            <a:r>
              <a:rPr lang="en-GB" sz="1600" dirty="0" err="1"/>
              <a:t>rezultatus</a:t>
            </a:r>
            <a:endParaRPr lang="en-GB" sz="1600" dirty="0"/>
          </a:p>
          <a:p>
            <a:pPr lvl="1">
              <a:defRPr/>
            </a:pPr>
            <a:r>
              <a:rPr lang="en-GB" sz="1600" dirty="0" err="1"/>
              <a:t>skatinant</a:t>
            </a:r>
            <a:r>
              <a:rPr lang="en-GB" sz="1600" dirty="0"/>
              <a:t> </a:t>
            </a:r>
            <a:r>
              <a:rPr lang="en-GB" sz="1600" dirty="0" err="1"/>
              <a:t>įvykius</a:t>
            </a:r>
            <a:endParaRPr lang="en-GB" sz="1600" dirty="0"/>
          </a:p>
          <a:p>
            <a:pPr lvl="1">
              <a:defRPr/>
            </a:pPr>
            <a:r>
              <a:rPr lang="en-GB" sz="1600" dirty="0" err="1"/>
              <a:t>atsakant</a:t>
            </a:r>
            <a:r>
              <a:rPr lang="en-GB" sz="1600" dirty="0"/>
              <a:t> į </a:t>
            </a:r>
            <a:r>
              <a:rPr lang="en-GB" sz="1600" dirty="0" err="1"/>
              <a:t>iššūkius</a:t>
            </a:r>
            <a:endParaRPr lang="en-GB" sz="1600" dirty="0"/>
          </a:p>
          <a:p>
            <a:pPr lvl="1">
              <a:defRPr/>
            </a:pPr>
            <a:r>
              <a:rPr lang="en-GB" sz="1600" dirty="0" err="1"/>
              <a:t>pirmaujant</a:t>
            </a:r>
            <a:endParaRPr lang="en-GB" sz="1600" dirty="0"/>
          </a:p>
          <a:p>
            <a:pPr lvl="1">
              <a:defRPr/>
            </a:pPr>
            <a:r>
              <a:rPr lang="en-GB" sz="1600" dirty="0" err="1"/>
              <a:t>priimant</a:t>
            </a:r>
            <a:r>
              <a:rPr lang="en-GB" sz="1600" dirty="0"/>
              <a:t> </a:t>
            </a:r>
            <a:r>
              <a:rPr lang="en-GB" sz="1600" dirty="0" err="1"/>
              <a:t>sprendimus</a:t>
            </a:r>
            <a:endParaRPr lang="en-GB" sz="1600" dirty="0"/>
          </a:p>
          <a:p>
            <a:pPr lvl="1">
              <a:defRPr/>
            </a:pPr>
            <a:r>
              <a:rPr lang="en-GB" sz="1600" dirty="0" err="1"/>
              <a:t>užduodant</a:t>
            </a:r>
            <a:r>
              <a:rPr lang="en-GB" sz="1600" dirty="0"/>
              <a:t> </a:t>
            </a:r>
            <a:r>
              <a:rPr lang="en-GB" sz="1600" dirty="0" err="1"/>
              <a:t>klausimus</a:t>
            </a:r>
            <a:endParaRPr lang="en-GB" sz="1600" dirty="0"/>
          </a:p>
          <a:p>
            <a:pPr lvl="1">
              <a:defRPr/>
            </a:pPr>
            <a:r>
              <a:rPr lang="en-GB" sz="1600" dirty="0" err="1"/>
              <a:t>šalinant</a:t>
            </a:r>
            <a:r>
              <a:rPr lang="en-GB" sz="1600" dirty="0"/>
              <a:t> </a:t>
            </a:r>
            <a:r>
              <a:rPr lang="en-GB" sz="1600" dirty="0" err="1"/>
              <a:t>trukdžius</a:t>
            </a:r>
            <a:endParaRPr lang="en-GB" sz="1600" dirty="0"/>
          </a:p>
          <a:p>
            <a:pPr lvl="1">
              <a:defRPr/>
            </a:pPr>
            <a:r>
              <a:rPr lang="en-GB" sz="1600" dirty="0" err="1"/>
              <a:t>prisiimant</a:t>
            </a:r>
            <a:r>
              <a:rPr lang="en-GB" sz="1600" dirty="0"/>
              <a:t> </a:t>
            </a:r>
            <a:r>
              <a:rPr lang="en-GB" sz="1600" dirty="0" err="1"/>
              <a:t>atsakomybę</a:t>
            </a:r>
            <a:endParaRPr lang="en-GB" sz="1600" dirty="0"/>
          </a:p>
          <a:p>
            <a:pPr lvl="1">
              <a:defRPr/>
            </a:pPr>
            <a:r>
              <a:rPr lang="en-GB" sz="1600" dirty="0" err="1"/>
              <a:t>greitai</a:t>
            </a:r>
            <a:r>
              <a:rPr lang="en-GB" sz="1600" dirty="0"/>
              <a:t> (</a:t>
            </a:r>
            <a:r>
              <a:rPr lang="en-GB" sz="1600" dirty="0" err="1"/>
              <a:t>laikinai</a:t>
            </a:r>
            <a:r>
              <a:rPr lang="en-GB" sz="1600" dirty="0"/>
              <a:t>) </a:t>
            </a:r>
            <a:r>
              <a:rPr lang="en-GB" sz="1600" dirty="0" err="1"/>
              <a:t>kažką</a:t>
            </a:r>
            <a:r>
              <a:rPr lang="en-GB" sz="1600" dirty="0"/>
              <a:t> </a:t>
            </a:r>
            <a:r>
              <a:rPr lang="en-GB" sz="1600" dirty="0" err="1"/>
              <a:t>sprendžiant</a:t>
            </a:r>
            <a:endParaRPr lang="en-GB" sz="16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68313" y="499975"/>
            <a:ext cx="10515600" cy="789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SzPct val="70000"/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lt-LT" sz="3200" b="1" dirty="0">
                <a:solidFill>
                  <a:srgbClr val="76B4A6"/>
                </a:solidFill>
              </a:rPr>
              <a:t>Darbas su </a:t>
            </a:r>
            <a:r>
              <a:rPr lang="lt-LT" sz="3200" b="1" dirty="0">
                <a:solidFill>
                  <a:srgbClr val="C00000"/>
                </a:solidFill>
              </a:rPr>
              <a:t>Vadovu</a:t>
            </a:r>
            <a:endParaRPr lang="en-GB" sz="3200" dirty="0">
              <a:solidFill>
                <a:srgbClr val="76B4A6"/>
              </a:solidFill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D9439D0-1032-4B23-C2E6-6150BD259A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7847"/>
              </p:ext>
            </p:extLst>
          </p:nvPr>
        </p:nvGraphicFramePr>
        <p:xfrm>
          <a:off x="5222784" y="369106"/>
          <a:ext cx="4426328" cy="5746217"/>
        </p:xfrm>
        <a:graphic>
          <a:graphicData uri="http://schemas.openxmlformats.org/drawingml/2006/table">
            <a:tbl>
              <a:tblPr firstRow="1" firstCol="1" bandRow="1"/>
              <a:tblGrid>
                <a:gridCol w="4426328">
                  <a:extLst>
                    <a:ext uri="{9D8B030D-6E8A-4147-A177-3AD203B41FA5}">
                      <a16:colId xmlns:a16="http://schemas.microsoft.com/office/drawing/2014/main" val="1809610064"/>
                    </a:ext>
                  </a:extLst>
                </a:gridCol>
              </a:tblGrid>
              <a:tr h="4694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000"/>
                        </a:spcBef>
                        <a:spcAft>
                          <a:spcPts val="800"/>
                        </a:spcAft>
                      </a:pPr>
                      <a:r>
                        <a:rPr lang="lt-LT" sz="1800" b="1">
                          <a:solidFill>
                            <a:srgbClr val="76B4A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Idealūs darbai, kurie suteikia</a:t>
                      </a:r>
                      <a:r>
                        <a:rPr lang="lt-LT" sz="18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4632584"/>
                  </a:ext>
                </a:extLst>
              </a:tr>
              <a:tr h="301605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galią ir valdžią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išmatuojamus rezultatus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pinigus ir materialius daiktus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naujus iššūkius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galimybes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pasiekimus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atsakymus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plataus masto vaidmenis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12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laisvę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4637656"/>
                  </a:ext>
                </a:extLst>
              </a:tr>
              <a:tr h="16203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lt-LT" sz="1800" b="1" dirty="0">
                          <a:solidFill>
                            <a:srgbClr val="76B4A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Kaip bendrauti</a:t>
                      </a: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tiesmukai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glaustai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metant iššūkį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atsakant tiesiai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78562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575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468313" y="499975"/>
            <a:ext cx="10515600" cy="789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SzPct val="70000"/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lt-LT" sz="3200" dirty="0">
                <a:solidFill>
                  <a:srgbClr val="76B4A6"/>
                </a:solidFill>
              </a:rPr>
              <a:t>Darbas su </a:t>
            </a:r>
            <a:r>
              <a:rPr lang="lt-LT" altLang="en-US" sz="3200" b="1" dirty="0">
                <a:solidFill>
                  <a:srgbClr val="FFC000"/>
                </a:solidFill>
              </a:rPr>
              <a:t>Įtakojančiu</a:t>
            </a:r>
            <a:endParaRPr lang="en-GB" sz="3200" dirty="0">
              <a:solidFill>
                <a:srgbClr val="76B4A6"/>
              </a:solidFill>
            </a:endParaRPr>
          </a:p>
        </p:txBody>
      </p:sp>
      <p:pic>
        <p:nvPicPr>
          <p:cNvPr id="9" name="Picture 5" descr="influencer_main.jpg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36"/>
          <a:stretch>
            <a:fillRect/>
          </a:stretch>
        </p:blipFill>
        <p:spPr bwMode="auto">
          <a:xfrm>
            <a:off x="1030288" y="1916113"/>
            <a:ext cx="2678112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68313" y="1341438"/>
            <a:ext cx="3886404" cy="489585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GB" sz="2400" b="1" dirty="0" err="1">
                <a:solidFill>
                  <a:srgbClr val="76B4A6"/>
                </a:solidFill>
              </a:rPr>
              <a:t>Nauda</a:t>
            </a:r>
            <a:r>
              <a:rPr lang="en-GB" sz="2400" b="1" dirty="0">
                <a:solidFill>
                  <a:srgbClr val="76B4A6"/>
                </a:solidFill>
              </a:rPr>
              <a:t> </a:t>
            </a:r>
            <a:r>
              <a:rPr lang="en-GB" sz="2400" b="1" dirty="0" err="1">
                <a:solidFill>
                  <a:srgbClr val="76B4A6"/>
                </a:solidFill>
              </a:rPr>
              <a:t>darbdaviui</a:t>
            </a:r>
            <a:endParaRPr lang="en-GB" sz="2400" b="1" dirty="0">
              <a:solidFill>
                <a:srgbClr val="76B4A6"/>
              </a:solidFill>
            </a:endParaRPr>
          </a:p>
          <a:p>
            <a:pPr>
              <a:defRPr/>
            </a:pPr>
            <a:r>
              <a:rPr lang="lt-LT" sz="2000" b="1" dirty="0">
                <a:solidFill>
                  <a:srgbClr val="FFC000"/>
                </a:solidFill>
              </a:rPr>
              <a:t>Įtakojantis</a:t>
            </a:r>
            <a:r>
              <a:rPr lang="en-GB" sz="2000" b="1" dirty="0">
                <a:solidFill>
                  <a:srgbClr val="FFC000"/>
                </a:solidFill>
              </a:rPr>
              <a:t> </a:t>
            </a:r>
            <a:r>
              <a:rPr lang="en-GB" sz="2000" dirty="0" err="1"/>
              <a:t>yra</a:t>
            </a:r>
            <a:r>
              <a:rPr lang="en-GB" sz="2000" dirty="0"/>
              <a:t> </a:t>
            </a:r>
            <a:r>
              <a:rPr lang="en-GB" sz="2000" dirty="0" err="1"/>
              <a:t>natūraliai</a:t>
            </a:r>
            <a:r>
              <a:rPr lang="en-GB" sz="2000" dirty="0"/>
              <a:t> </a:t>
            </a:r>
            <a:r>
              <a:rPr lang="en-GB" sz="2000" dirty="0" err="1"/>
              <a:t>stiprus</a:t>
            </a:r>
            <a:r>
              <a:rPr lang="en-GB" sz="2000" dirty="0"/>
              <a:t>:</a:t>
            </a:r>
          </a:p>
          <a:p>
            <a:pPr lvl="1">
              <a:defRPr/>
            </a:pPr>
            <a:r>
              <a:rPr lang="lt-LT" sz="1600" dirty="0"/>
              <a:t>sudarant pirmą įspūdį</a:t>
            </a:r>
          </a:p>
          <a:p>
            <a:pPr lvl="1">
              <a:defRPr/>
            </a:pPr>
            <a:r>
              <a:rPr lang="lt-LT" sz="1600" dirty="0"/>
              <a:t>kalbant</a:t>
            </a:r>
          </a:p>
          <a:p>
            <a:pPr lvl="1">
              <a:defRPr/>
            </a:pPr>
            <a:r>
              <a:rPr lang="lt-LT" sz="1600" dirty="0"/>
              <a:t>pakeliant žmonių nuotaiką</a:t>
            </a:r>
          </a:p>
          <a:p>
            <a:pPr lvl="1">
              <a:defRPr/>
            </a:pPr>
            <a:r>
              <a:rPr lang="lt-LT" sz="1600" dirty="0"/>
              <a:t>linksminant</a:t>
            </a:r>
          </a:p>
          <a:p>
            <a:pPr lvl="1">
              <a:defRPr/>
            </a:pPr>
            <a:r>
              <a:rPr lang="lt-LT" sz="1600" dirty="0"/>
              <a:t>žiūrint į viską pozityviai</a:t>
            </a:r>
          </a:p>
          <a:p>
            <a:pPr lvl="1">
              <a:defRPr/>
            </a:pPr>
            <a:r>
              <a:rPr lang="lt-LT" sz="1600" dirty="0"/>
              <a:t>susipažįstant su žmonėmis</a:t>
            </a:r>
          </a:p>
          <a:p>
            <a:pPr lvl="1">
              <a:defRPr/>
            </a:pPr>
            <a:r>
              <a:rPr lang="lt-LT" sz="1600" dirty="0"/>
              <a:t>būnant patikimu</a:t>
            </a:r>
          </a:p>
          <a:p>
            <a:pPr lvl="1">
              <a:defRPr/>
            </a:pPr>
            <a:r>
              <a:rPr lang="lt-LT" sz="1600" dirty="0"/>
              <a:t>gaunant kitų pritarimą</a:t>
            </a:r>
          </a:p>
          <a:p>
            <a:pPr lvl="1">
              <a:defRPr/>
            </a:pPr>
            <a:r>
              <a:rPr lang="lt-LT" sz="1600" dirty="0"/>
              <a:t>keliant moralę</a:t>
            </a:r>
          </a:p>
          <a:p>
            <a:pPr lvl="1">
              <a:defRPr/>
            </a:pPr>
            <a:r>
              <a:rPr lang="lt-LT" sz="1600" dirty="0"/>
              <a:t>parodant, kad jam rūpi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CBDD421-216A-E11B-2741-B6D58D165F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847844"/>
              </p:ext>
            </p:extLst>
          </p:nvPr>
        </p:nvGraphicFramePr>
        <p:xfrm>
          <a:off x="5222784" y="894513"/>
          <a:ext cx="4927056" cy="5003179"/>
        </p:xfrm>
        <a:graphic>
          <a:graphicData uri="http://schemas.openxmlformats.org/drawingml/2006/table">
            <a:tbl>
              <a:tblPr firstRow="1" firstCol="1" bandRow="1"/>
              <a:tblGrid>
                <a:gridCol w="4927056">
                  <a:extLst>
                    <a:ext uri="{9D8B030D-6E8A-4147-A177-3AD203B41FA5}">
                      <a16:colId xmlns:a16="http://schemas.microsoft.com/office/drawing/2014/main" val="1423747296"/>
                    </a:ext>
                  </a:extLst>
                </a:gridCol>
              </a:tblGrid>
              <a:tr h="46489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000"/>
                        </a:spcBef>
                        <a:spcAft>
                          <a:spcPts val="800"/>
                        </a:spcAft>
                      </a:pPr>
                      <a:r>
                        <a:rPr lang="lt-LT" sz="1800" b="1">
                          <a:solidFill>
                            <a:srgbClr val="76B4A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Idealūs darbai, kurie suteikia</a:t>
                      </a:r>
                      <a:r>
                        <a:rPr lang="lt-LT" sz="18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3900209"/>
                  </a:ext>
                </a:extLst>
              </a:tr>
              <a:tr h="306731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socialinį pripažinimą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išlaidas, padengiančias gyvenimo stilių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galimybę gauti pagyrimų už jo talentus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žodžio laisvę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grupines veiklas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demokratinius santykius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laisvę nuo gilinimosi į smulkmenas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12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asmeninį pasitenkinimą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827665"/>
                  </a:ext>
                </a:extLst>
              </a:tr>
              <a:tr h="14709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lt-LT" sz="1800" b="1" dirty="0">
                          <a:solidFill>
                            <a:srgbClr val="76B4A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Kaip bendrauti</a:t>
                      </a: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būti pozityviu ir atviru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pripažinti jų idėjas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skatinti kūrybiškumą retkarčiais juos patikrinant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9281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146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468313" y="499975"/>
            <a:ext cx="10515600" cy="789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SzPct val="70000"/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lt-LT" sz="3200" dirty="0">
                <a:solidFill>
                  <a:srgbClr val="76B4A6"/>
                </a:solidFill>
              </a:rPr>
              <a:t>Darbas su </a:t>
            </a:r>
            <a:r>
              <a:rPr lang="lt-LT" sz="3200" b="1" dirty="0">
                <a:solidFill>
                  <a:srgbClr val="00B050"/>
                </a:solidFill>
              </a:rPr>
              <a:t>Pastoviuoju</a:t>
            </a:r>
            <a:endParaRPr lang="en-GB" sz="3200" dirty="0">
              <a:solidFill>
                <a:srgbClr val="76B4A6"/>
              </a:solidFill>
            </a:endParaRPr>
          </a:p>
        </p:txBody>
      </p:sp>
      <p:pic>
        <p:nvPicPr>
          <p:cNvPr id="11" name="Picture 6" descr="steadier_main.jpg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30"/>
          <a:stretch>
            <a:fillRect/>
          </a:stretch>
        </p:blipFill>
        <p:spPr bwMode="auto">
          <a:xfrm>
            <a:off x="1044575" y="1882775"/>
            <a:ext cx="2540000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68313" y="1341438"/>
            <a:ext cx="3886404" cy="489585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lt-LT" sz="2400" b="1" dirty="0">
                <a:solidFill>
                  <a:srgbClr val="76B4A6"/>
                </a:solidFill>
              </a:rPr>
              <a:t>Nauda darbdaviui</a:t>
            </a:r>
            <a:endParaRPr lang="en-GB" sz="2400" b="1" dirty="0">
              <a:solidFill>
                <a:srgbClr val="76B4A6"/>
              </a:solidFill>
            </a:endParaRPr>
          </a:p>
          <a:p>
            <a:pPr>
              <a:defRPr/>
            </a:pPr>
            <a:r>
              <a:rPr lang="lt-LT" sz="2000" b="1" dirty="0">
                <a:solidFill>
                  <a:srgbClr val="00B050"/>
                </a:solidFill>
              </a:rPr>
              <a:t>Pastovusis</a:t>
            </a:r>
            <a:r>
              <a:rPr lang="en-GB" sz="2000" b="1" dirty="0">
                <a:solidFill>
                  <a:srgbClr val="00B050"/>
                </a:solidFill>
              </a:rPr>
              <a:t> </a:t>
            </a:r>
            <a:r>
              <a:rPr lang="lt-LT" sz="2000" dirty="0"/>
              <a:t>turi šias savybes</a:t>
            </a:r>
            <a:r>
              <a:rPr lang="en-GB" sz="2000" dirty="0"/>
              <a:t>:</a:t>
            </a:r>
          </a:p>
          <a:p>
            <a:pPr lvl="1">
              <a:defRPr/>
            </a:pPr>
            <a:r>
              <a:rPr lang="lt-LT" sz="1600" dirty="0"/>
              <a:t>išlavintus specialisto įgūdžius</a:t>
            </a:r>
          </a:p>
          <a:p>
            <a:pPr lvl="1">
              <a:defRPr/>
            </a:pPr>
            <a:r>
              <a:rPr lang="lt-LT" sz="1600" dirty="0"/>
              <a:t>susikoncentravimą</a:t>
            </a:r>
          </a:p>
          <a:p>
            <a:pPr lvl="1">
              <a:defRPr/>
            </a:pPr>
            <a:r>
              <a:rPr lang="lt-LT" sz="1600" dirty="0"/>
              <a:t>žmonių nuraminimą</a:t>
            </a:r>
          </a:p>
          <a:p>
            <a:pPr lvl="1">
              <a:defRPr/>
            </a:pPr>
            <a:r>
              <a:rPr lang="lt-LT" sz="1600" dirty="0"/>
              <a:t>kruopštumą</a:t>
            </a:r>
          </a:p>
          <a:p>
            <a:pPr lvl="1">
              <a:defRPr/>
            </a:pPr>
            <a:r>
              <a:rPr lang="lt-LT" sz="1600" dirty="0"/>
              <a:t>nuoseklumą</a:t>
            </a:r>
          </a:p>
          <a:p>
            <a:pPr lvl="1">
              <a:defRPr/>
            </a:pPr>
            <a:r>
              <a:rPr lang="lt-LT" sz="1600" dirty="0"/>
              <a:t>atkaklumą</a:t>
            </a:r>
          </a:p>
          <a:p>
            <a:pPr lvl="1">
              <a:defRPr/>
            </a:pPr>
            <a:r>
              <a:rPr lang="lt-LT" sz="1600" dirty="0"/>
              <a:t>nurodymų laikymąsi</a:t>
            </a:r>
          </a:p>
          <a:p>
            <a:pPr lvl="1">
              <a:defRPr/>
            </a:pPr>
            <a:r>
              <a:rPr lang="lt-LT" sz="1600" dirty="0"/>
              <a:t>norą padėti kitiems</a:t>
            </a:r>
          </a:p>
          <a:p>
            <a:pPr lvl="1">
              <a:defRPr/>
            </a:pPr>
            <a:r>
              <a:rPr lang="lt-LT" sz="1600" dirty="0"/>
              <a:t>norą suteikti paslaugą</a:t>
            </a:r>
          </a:p>
          <a:p>
            <a:pPr lvl="1">
              <a:defRPr/>
            </a:pPr>
            <a:r>
              <a:rPr lang="lt-LT" sz="1600" dirty="0"/>
              <a:t>gebėjimą įdėmiai klausytis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5D70AE8-4139-B2F8-8F31-8BF0C0FFEC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552243"/>
              </p:ext>
            </p:extLst>
          </p:nvPr>
        </p:nvGraphicFramePr>
        <p:xfrm>
          <a:off x="5275035" y="643378"/>
          <a:ext cx="4182473" cy="5392408"/>
        </p:xfrm>
        <a:graphic>
          <a:graphicData uri="http://schemas.openxmlformats.org/drawingml/2006/table">
            <a:tbl>
              <a:tblPr firstRow="1" firstCol="1" bandRow="1"/>
              <a:tblGrid>
                <a:gridCol w="4182473">
                  <a:extLst>
                    <a:ext uri="{9D8B030D-6E8A-4147-A177-3AD203B41FA5}">
                      <a16:colId xmlns:a16="http://schemas.microsoft.com/office/drawing/2014/main" val="1402283232"/>
                    </a:ext>
                  </a:extLst>
                </a:gridCol>
              </a:tblGrid>
              <a:tr h="51078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000"/>
                        </a:spcBef>
                        <a:spcAft>
                          <a:spcPts val="800"/>
                        </a:spcAft>
                      </a:pPr>
                      <a:r>
                        <a:rPr lang="lt-LT" sz="1800" b="1">
                          <a:solidFill>
                            <a:srgbClr val="76B4A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Idealūs darbai, kurie suteikia</a:t>
                      </a:r>
                      <a:r>
                        <a:rPr lang="lt-LT" sz="18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1114131"/>
                  </a:ext>
                </a:extLst>
              </a:tr>
              <a:tr h="289907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nuoseklius metodus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situacijos saugumą 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aiškius nurodymus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istorines procedūras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nuoširdžius atsiliepimus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laiką prisitaikyti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vertinimą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12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nuoširdumą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365986"/>
                  </a:ext>
                </a:extLst>
              </a:tr>
              <a:tr h="18267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lt-LT" sz="1800" b="1" dirty="0">
                          <a:solidFill>
                            <a:srgbClr val="76B4A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Kaip bendrauti</a:t>
                      </a: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atidžiai diskutuoti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pasitikrinti, ar jus supranta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pateikti aiškias gaires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paaiškinimus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37675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174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468313" y="499975"/>
            <a:ext cx="10515600" cy="789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SzPct val="70000"/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lt-LT" sz="3200" dirty="0">
                <a:solidFill>
                  <a:srgbClr val="76B4A6"/>
                </a:solidFill>
              </a:rPr>
              <a:t>Darbas su</a:t>
            </a:r>
            <a:r>
              <a:rPr lang="en-GB" sz="3200" dirty="0">
                <a:solidFill>
                  <a:srgbClr val="76B4A6"/>
                </a:solidFill>
              </a:rPr>
              <a:t> </a:t>
            </a:r>
            <a:r>
              <a:rPr lang="lt-LT" sz="3200" b="1" dirty="0">
                <a:solidFill>
                  <a:srgbClr val="7030A0"/>
                </a:solidFill>
              </a:rPr>
              <a:t>Analizuotoju</a:t>
            </a:r>
            <a:endParaRPr lang="en-GB" sz="3200" dirty="0">
              <a:solidFill>
                <a:srgbClr val="76B4A6"/>
              </a:solidFill>
            </a:endParaRPr>
          </a:p>
        </p:txBody>
      </p:sp>
      <p:pic>
        <p:nvPicPr>
          <p:cNvPr id="9" name="Picture 5" descr="calculator_main.jpg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07"/>
          <a:stretch>
            <a:fillRect/>
          </a:stretch>
        </p:blipFill>
        <p:spPr bwMode="auto">
          <a:xfrm>
            <a:off x="1044575" y="1882775"/>
            <a:ext cx="2617788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68313" y="1341438"/>
            <a:ext cx="3886404" cy="489585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GB" sz="2400" b="1" dirty="0" err="1">
                <a:solidFill>
                  <a:srgbClr val="76B4A6"/>
                </a:solidFill>
              </a:rPr>
              <a:t>Nauda</a:t>
            </a:r>
            <a:r>
              <a:rPr lang="en-GB" sz="2400" b="1" dirty="0">
                <a:solidFill>
                  <a:srgbClr val="76B4A6"/>
                </a:solidFill>
              </a:rPr>
              <a:t> </a:t>
            </a:r>
            <a:r>
              <a:rPr lang="en-GB" sz="2400" b="1" dirty="0" err="1">
                <a:solidFill>
                  <a:srgbClr val="76B4A6"/>
                </a:solidFill>
              </a:rPr>
              <a:t>darbdaviui</a:t>
            </a:r>
            <a:endParaRPr lang="en-GB" sz="2400" b="1" dirty="0">
              <a:solidFill>
                <a:srgbClr val="76B4A6"/>
              </a:solidFill>
            </a:endParaRPr>
          </a:p>
          <a:p>
            <a:pPr>
              <a:defRPr/>
            </a:pPr>
            <a:r>
              <a:rPr lang="lt-LT" sz="2000" b="1" dirty="0">
                <a:solidFill>
                  <a:srgbClr val="7030A0"/>
                </a:solidFill>
              </a:rPr>
              <a:t>Analizuotojui</a:t>
            </a:r>
            <a:r>
              <a:rPr lang="en-GB" sz="2000" b="1" dirty="0">
                <a:solidFill>
                  <a:srgbClr val="7030A0"/>
                </a:solidFill>
              </a:rPr>
              <a:t> </a:t>
            </a:r>
            <a:r>
              <a:rPr lang="lt-LT" sz="2000" dirty="0"/>
              <a:t>gerai sekasi</a:t>
            </a:r>
            <a:r>
              <a:rPr lang="en-GB" sz="2000" dirty="0"/>
              <a:t>:</a:t>
            </a:r>
          </a:p>
          <a:p>
            <a:pPr lvl="1">
              <a:defRPr/>
            </a:pPr>
            <a:r>
              <a:rPr lang="lt-LT" sz="1600" dirty="0"/>
              <a:t>susikoncentruoti į detales</a:t>
            </a:r>
          </a:p>
          <a:p>
            <a:pPr lvl="1">
              <a:defRPr/>
            </a:pPr>
            <a:r>
              <a:rPr lang="lt-LT" sz="1600" dirty="0"/>
              <a:t>laikytis taisyklių</a:t>
            </a:r>
          </a:p>
          <a:p>
            <a:pPr lvl="1">
              <a:defRPr/>
            </a:pPr>
            <a:r>
              <a:rPr lang="lt-LT" sz="1600" dirty="0"/>
              <a:t>būti taktišku</a:t>
            </a:r>
          </a:p>
          <a:p>
            <a:pPr lvl="1">
              <a:defRPr/>
            </a:pPr>
            <a:r>
              <a:rPr lang="lt-LT" sz="1600" dirty="0"/>
              <a:t>įvertinti riziką</a:t>
            </a:r>
          </a:p>
          <a:p>
            <a:pPr lvl="1">
              <a:defRPr/>
            </a:pPr>
            <a:r>
              <a:rPr lang="lt-LT" sz="1600" dirty="0"/>
              <a:t>kontroliuoti kokybę</a:t>
            </a:r>
          </a:p>
          <a:p>
            <a:pPr lvl="1">
              <a:defRPr/>
            </a:pPr>
            <a:r>
              <a:rPr lang="lt-LT" sz="1600" dirty="0"/>
              <a:t>kurti sistemas</a:t>
            </a:r>
          </a:p>
          <a:p>
            <a:pPr lvl="1">
              <a:defRPr/>
            </a:pPr>
            <a:r>
              <a:rPr lang="lt-LT" sz="1600" dirty="0"/>
              <a:t>rasti klaidas</a:t>
            </a:r>
          </a:p>
          <a:p>
            <a:pPr lvl="1">
              <a:defRPr/>
            </a:pPr>
            <a:r>
              <a:rPr lang="lt-LT" sz="1600" dirty="0"/>
              <a:t>analizuoti</a:t>
            </a:r>
          </a:p>
          <a:p>
            <a:pPr lvl="1">
              <a:defRPr/>
            </a:pPr>
            <a:r>
              <a:rPr lang="lt-LT" sz="1600" dirty="0"/>
              <a:t>stengtis, kad viskas veiktų geriau</a:t>
            </a:r>
          </a:p>
          <a:p>
            <a:pPr lvl="1">
              <a:defRPr/>
            </a:pPr>
            <a:r>
              <a:rPr lang="lt-LT" sz="1600" dirty="0"/>
              <a:t>pateikti užklausas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57712F0-5233-77F0-D6E9-65D5750933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372940"/>
              </p:ext>
            </p:extLst>
          </p:nvPr>
        </p:nvGraphicFramePr>
        <p:xfrm>
          <a:off x="5157470" y="499975"/>
          <a:ext cx="4491642" cy="5548128"/>
        </p:xfrm>
        <a:graphic>
          <a:graphicData uri="http://schemas.openxmlformats.org/drawingml/2006/table">
            <a:tbl>
              <a:tblPr firstRow="1" firstCol="1" bandRow="1"/>
              <a:tblGrid>
                <a:gridCol w="4491642">
                  <a:extLst>
                    <a:ext uri="{9D8B030D-6E8A-4147-A177-3AD203B41FA5}">
                      <a16:colId xmlns:a16="http://schemas.microsoft.com/office/drawing/2014/main" val="2245609982"/>
                    </a:ext>
                  </a:extLst>
                </a:gridCol>
              </a:tblGrid>
              <a:tr h="53860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1000"/>
                        </a:spcBef>
                        <a:spcAft>
                          <a:spcPts val="800"/>
                        </a:spcAft>
                      </a:pPr>
                      <a:r>
                        <a:rPr lang="lt-LT" sz="1800" b="1">
                          <a:solidFill>
                            <a:srgbClr val="76B4A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Idealūs darbai, kurie suteikia</a:t>
                      </a:r>
                      <a:r>
                        <a:rPr lang="lt-LT" sz="18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6893913"/>
                  </a:ext>
                </a:extLst>
              </a:tr>
              <a:tr h="290228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standartinių veiksmų procedūras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nuoseklų taisyklių laikymąsi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ribotą spaudimą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bendravimą su ekspertais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pagarbą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logines sistemas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12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galimybes tyrinėti</a:t>
                      </a:r>
                      <a:endParaRPr lang="en-GB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3126223"/>
                  </a:ext>
                </a:extLst>
              </a:tr>
              <a:tr h="21072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lt-LT" sz="1800" b="1" dirty="0">
                          <a:solidFill>
                            <a:srgbClr val="76B4A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Kaip bendrauti</a:t>
                      </a:r>
                      <a:r>
                        <a:rPr lang="lt-LT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kalbėkite apie faktus, o ne emocijas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pateikite tikslius atsakymus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parašykite juos raštu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76B4A6"/>
                        </a:buClr>
                        <a:buFont typeface="Wingdings 2" panose="05020102010507070707" pitchFamily="18" charset="2"/>
                        <a:buChar char=""/>
                      </a:pPr>
                      <a:r>
                        <a:rPr lang="lt-LT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bendraukite formaliai</a:t>
                      </a:r>
                      <a:endParaRPr lang="en-GB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07214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099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/>
          <a:lstStyle>
            <a:lvl1pPr marL="719138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lt-LT" dirty="0">
                <a:solidFill>
                  <a:schemeClr val="tx1"/>
                </a:solidFill>
              </a:rPr>
              <a:t>Pertraukėlė</a:t>
            </a:r>
            <a:r>
              <a:rPr lang="en-GB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594127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Darbas su mokinių atsiliepimų ataskaita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15165"/>
            <a:ext cx="10515600" cy="3961797"/>
          </a:xfrm>
        </p:spPr>
        <p:txBody>
          <a:bodyPr/>
          <a:lstStyle/>
          <a:p>
            <a:pPr marL="0" indent="0">
              <a:buNone/>
            </a:pPr>
            <a:r>
              <a:rPr lang="lt-LT" sz="3200" b="1" dirty="0">
                <a:solidFill>
                  <a:srgbClr val="76B4A6"/>
                </a:solidFill>
              </a:rPr>
              <a:t>Mokinio atsiliepimų ataskaita, skirta</a:t>
            </a:r>
          </a:p>
          <a:p>
            <a:pPr marL="0" indent="0">
              <a:buNone/>
            </a:pPr>
            <a:endParaRPr lang="en-GB" altLang="en-US" dirty="0"/>
          </a:p>
          <a:p>
            <a:pPr>
              <a:spcAft>
                <a:spcPts val="1200"/>
              </a:spcAft>
            </a:pPr>
            <a:r>
              <a:rPr lang="lt-LT" altLang="en-US" dirty="0"/>
              <a:t>darbo/karjeros pasirinkimams</a:t>
            </a:r>
          </a:p>
          <a:p>
            <a:pPr>
              <a:spcAft>
                <a:spcPts val="1200"/>
              </a:spcAft>
            </a:pPr>
            <a:r>
              <a:rPr lang="lt-LT" altLang="en-US" dirty="0"/>
              <a:t>ruošimuisi darbo pokalbiui</a:t>
            </a:r>
          </a:p>
          <a:p>
            <a:pPr>
              <a:spcAft>
                <a:spcPts val="1200"/>
              </a:spcAft>
            </a:pPr>
            <a:r>
              <a:rPr lang="lt-LT" altLang="en-US" dirty="0"/>
              <a:t>savimonei ir pasitikėjimui savimi</a:t>
            </a:r>
            <a:endParaRPr lang="en-GB" dirty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89031" y="2215164"/>
            <a:ext cx="3059109" cy="39617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3206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70780"/>
            <a:ext cx="10515600" cy="570618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3200" b="1" dirty="0">
                <a:solidFill>
                  <a:srgbClr val="76B4A6"/>
                </a:solidFill>
              </a:rPr>
              <a:t>Gera </a:t>
            </a:r>
            <a:r>
              <a:rPr lang="en-GB" sz="3200" b="1" dirty="0" err="1">
                <a:solidFill>
                  <a:srgbClr val="76B4A6"/>
                </a:solidFill>
              </a:rPr>
              <a:t>grįžtamojo</a:t>
            </a:r>
            <a:r>
              <a:rPr lang="en-GB" sz="3200" b="1" dirty="0">
                <a:solidFill>
                  <a:srgbClr val="76B4A6"/>
                </a:solidFill>
              </a:rPr>
              <a:t> </a:t>
            </a:r>
            <a:r>
              <a:rPr lang="en-GB" sz="3200" b="1" dirty="0" err="1">
                <a:solidFill>
                  <a:srgbClr val="76B4A6"/>
                </a:solidFill>
              </a:rPr>
              <a:t>ryšio</a:t>
            </a:r>
            <a:r>
              <a:rPr lang="en-GB" sz="3200" b="1" dirty="0">
                <a:solidFill>
                  <a:srgbClr val="76B4A6"/>
                </a:solidFill>
              </a:rPr>
              <a:t> </a:t>
            </a:r>
            <a:r>
              <a:rPr lang="en-GB" sz="3200" b="1" dirty="0" err="1">
                <a:solidFill>
                  <a:srgbClr val="76B4A6"/>
                </a:solidFill>
              </a:rPr>
              <a:t>praktika</a:t>
            </a:r>
            <a:endParaRPr lang="en-GB" sz="3200" b="1" dirty="0">
              <a:solidFill>
                <a:srgbClr val="76B4A6"/>
              </a:solidFill>
            </a:endParaRPr>
          </a:p>
          <a:p>
            <a:pPr marL="0" indent="0">
              <a:spcAft>
                <a:spcPts val="1200"/>
              </a:spcAft>
              <a:buNone/>
            </a:pPr>
            <a:r>
              <a:rPr lang="lt-LT" altLang="en-US" sz="2400" dirty="0"/>
              <a:t>Dirbdami su mokiniais ir jų ataskaitomis, vadovaudamiesi gerąja praktika ir etikos gairėmis, turėtumėte laikytis šių dalykų:</a:t>
            </a:r>
          </a:p>
          <a:p>
            <a:pPr>
              <a:spcAft>
                <a:spcPts val="1200"/>
              </a:spcAft>
            </a:pPr>
            <a:r>
              <a:rPr lang="lt-LT" sz="2400" dirty="0"/>
              <a:t>nuraminti savo mokinį – gerų santykių palaikymas</a:t>
            </a:r>
          </a:p>
          <a:p>
            <a:pPr>
              <a:spcAft>
                <a:spcPts val="1200"/>
              </a:spcAft>
            </a:pPr>
            <a:r>
              <a:rPr lang="lt-LT" sz="2400" dirty="0"/>
              <a:t>susieti informaciją su kontekstu, kuriam buvo skirti rezultatai – kaip nurodyta atliekant bandymą (</a:t>
            </a:r>
            <a:r>
              <a:rPr lang="lt-LT" sz="2400" dirty="0" err="1"/>
              <a:t>Footprint</a:t>
            </a:r>
            <a:r>
              <a:rPr lang="lt-LT" sz="2400" dirty="0"/>
              <a:t>® sesija)</a:t>
            </a:r>
          </a:p>
          <a:p>
            <a:pPr>
              <a:spcAft>
                <a:spcPts val="1200"/>
              </a:spcAft>
            </a:pPr>
            <a:r>
              <a:rPr lang="lt-LT" sz="2400" dirty="0"/>
              <a:t>naudoti klausimų metodą – prašant komentuoti ir patvirtinant paties mokinio suvokimą apie rezultatų pagrįstumą</a:t>
            </a:r>
          </a:p>
          <a:p>
            <a:pPr>
              <a:spcAft>
                <a:spcPts val="1200"/>
              </a:spcAft>
            </a:pPr>
            <a:r>
              <a:rPr lang="lt-LT" sz="2400" dirty="0"/>
              <a:t>suteikti mokiniui galimybę užduoti klausimus</a:t>
            </a:r>
          </a:p>
          <a:p>
            <a:pPr>
              <a:spcAft>
                <a:spcPts val="1200"/>
              </a:spcAft>
            </a:pPr>
            <a:r>
              <a:rPr lang="lt-LT" sz="2400" dirty="0"/>
              <a:t>pademonstruoti pakankamai žinių apie Savimonės modelį – pateikti aktualią informaciją, atitinkančią mokinio lygį</a:t>
            </a:r>
          </a:p>
          <a:p>
            <a:pPr>
              <a:spcAft>
                <a:spcPts val="1200"/>
              </a:spcAft>
            </a:pPr>
            <a:r>
              <a:rPr lang="lt-LT" sz="2400" dirty="0"/>
              <a:t>metodiškai naudoti pateiktus išteklius, vartojant teisingą terminologiją – vengti pernelyg plataus rezultatų interpretavimo ar klaidingų tvirtinimų</a:t>
            </a:r>
            <a:endParaRPr lang="en-GB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6744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5401" y="560385"/>
            <a:ext cx="10515600" cy="535060"/>
          </a:xfrm>
        </p:spPr>
        <p:txBody>
          <a:bodyPr>
            <a:normAutofit fontScale="77500" lnSpcReduction="20000"/>
          </a:bodyPr>
          <a:lstStyle/>
          <a:p>
            <a:pPr marL="539750" indent="0">
              <a:buNone/>
            </a:pPr>
            <a:r>
              <a:rPr lang="lt-LT" sz="4300" b="1" dirty="0">
                <a:solidFill>
                  <a:srgbClr val="76B4A6"/>
                </a:solidFill>
              </a:rPr>
              <a:t>Užduotis</a:t>
            </a:r>
            <a:r>
              <a:rPr lang="en-GB" sz="4300" b="1" dirty="0">
                <a:solidFill>
                  <a:srgbClr val="76B4A6"/>
                </a:solidFill>
              </a:rPr>
              <a:t>: </a:t>
            </a:r>
            <a:r>
              <a:rPr lang="lt-LT" sz="4300" b="1" dirty="0">
                <a:solidFill>
                  <a:srgbClr val="76B4A6"/>
                </a:solidFill>
              </a:rPr>
              <a:t>Darbas su mokinių atsiliepimų ataskaita</a:t>
            </a:r>
            <a:endParaRPr lang="en-GB" sz="4300" b="1" dirty="0">
              <a:solidFill>
                <a:srgbClr val="76B4A6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73" y="397350"/>
            <a:ext cx="719455" cy="71945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335023" y="1279840"/>
            <a:ext cx="10285705" cy="525425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SzPct val="70000"/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lt-LT" altLang="en-US" dirty="0"/>
              <a:t>Darbas poromis</a:t>
            </a:r>
            <a:r>
              <a:rPr lang="en-GB" altLang="en-US" dirty="0"/>
              <a:t>:</a:t>
            </a:r>
          </a:p>
          <a:p>
            <a:pPr>
              <a:spcAft>
                <a:spcPts val="1200"/>
              </a:spcAft>
            </a:pPr>
            <a:r>
              <a:rPr lang="lt-LT" altLang="en-US" dirty="0"/>
              <a:t>pirmiausia pasirinkite, kas bus mentorius, o kas mokinys (vėliau pasikeisite vaidmenimis)</a:t>
            </a:r>
            <a:endParaRPr lang="en-GB" altLang="en-US" dirty="0"/>
          </a:p>
          <a:p>
            <a:pPr>
              <a:spcAft>
                <a:spcPts val="1200"/>
              </a:spcAft>
            </a:pPr>
            <a:r>
              <a:rPr lang="lt-LT" altLang="en-US" dirty="0"/>
              <a:t>10 minučių pasiruošimas</a:t>
            </a:r>
            <a:endParaRPr lang="en-GB" altLang="en-US" dirty="0"/>
          </a:p>
          <a:p>
            <a:pPr lvl="1">
              <a:spcAft>
                <a:spcPts val="1200"/>
              </a:spcAft>
            </a:pPr>
            <a:r>
              <a:rPr lang="en-GB" altLang="en-US" dirty="0" err="1"/>
              <a:t>Mokinys</a:t>
            </a:r>
            <a:r>
              <a:rPr lang="en-GB" altLang="en-US" dirty="0"/>
              <a:t>: </a:t>
            </a:r>
            <a:r>
              <a:rPr lang="en-GB" altLang="en-US" dirty="0" err="1"/>
              <a:t>peržiūri</a:t>
            </a:r>
            <a:r>
              <a:rPr lang="en-GB" altLang="en-US" dirty="0"/>
              <a:t> </a:t>
            </a:r>
            <a:r>
              <a:rPr lang="en-GB" altLang="en-US" dirty="0" err="1"/>
              <a:t>savo</a:t>
            </a:r>
            <a:r>
              <a:rPr lang="en-GB" altLang="en-US" dirty="0"/>
              <a:t> </a:t>
            </a:r>
            <a:r>
              <a:rPr lang="en-GB" altLang="en-US" dirty="0" err="1"/>
              <a:t>ataskaitą</a:t>
            </a:r>
            <a:endParaRPr lang="en-GB" altLang="en-US" dirty="0"/>
          </a:p>
          <a:p>
            <a:pPr lvl="1">
              <a:spcAft>
                <a:spcPts val="1200"/>
              </a:spcAft>
            </a:pPr>
            <a:r>
              <a:rPr lang="en-GB" altLang="en-US" dirty="0" err="1"/>
              <a:t>Mentorius</a:t>
            </a:r>
            <a:r>
              <a:rPr lang="en-GB" altLang="en-US" dirty="0"/>
              <a:t>:</a:t>
            </a:r>
          </a:p>
          <a:p>
            <a:pPr lvl="2">
              <a:spcAft>
                <a:spcPts val="1200"/>
              </a:spcAft>
            </a:pPr>
            <a:r>
              <a:rPr lang="lt-LT" altLang="en-US" dirty="0"/>
              <a:t>turi perskaityti skyrių C. Įvadas</a:t>
            </a:r>
            <a:endParaRPr lang="en-GB" altLang="en-US" dirty="0"/>
          </a:p>
          <a:p>
            <a:pPr lvl="2">
              <a:spcAft>
                <a:spcPts val="1200"/>
              </a:spcAft>
            </a:pPr>
            <a:r>
              <a:rPr lang="en-GB" altLang="en-US" dirty="0" err="1"/>
              <a:t>ir</a:t>
            </a:r>
            <a:r>
              <a:rPr lang="en-GB" altLang="en-US" dirty="0"/>
              <a:t> </a:t>
            </a:r>
            <a:r>
              <a:rPr lang="en-GB" altLang="en-US" dirty="0" err="1"/>
              <a:t>susipažinti</a:t>
            </a:r>
            <a:r>
              <a:rPr lang="en-GB" altLang="en-US" dirty="0"/>
              <a:t> </a:t>
            </a:r>
            <a:r>
              <a:rPr lang="en-GB" altLang="en-US" dirty="0" err="1"/>
              <a:t>su</a:t>
            </a:r>
            <a:r>
              <a:rPr lang="en-GB" altLang="en-US" dirty="0"/>
              <a:t> C </a:t>
            </a:r>
            <a:r>
              <a:rPr lang="en-GB" altLang="en-US" dirty="0" err="1"/>
              <a:t>skyriumi</a:t>
            </a:r>
            <a:r>
              <a:rPr lang="en-GB" altLang="en-US" dirty="0"/>
              <a:t>. 1a-1e – </a:t>
            </a:r>
            <a:r>
              <a:rPr lang="en-GB" altLang="en-US" dirty="0" err="1"/>
              <a:t>ir</a:t>
            </a:r>
            <a:r>
              <a:rPr lang="en-GB" altLang="en-US" dirty="0"/>
              <a:t> </a:t>
            </a:r>
            <a:r>
              <a:rPr lang="en-GB" altLang="en-US" dirty="0" err="1"/>
              <a:t>suformuluokite</a:t>
            </a:r>
            <a:r>
              <a:rPr lang="en-GB" altLang="en-US" dirty="0"/>
              <a:t> </a:t>
            </a:r>
            <a:r>
              <a:rPr lang="en-GB" altLang="en-US" dirty="0" err="1"/>
              <a:t>savo</a:t>
            </a:r>
            <a:r>
              <a:rPr lang="en-GB" altLang="en-US" dirty="0"/>
              <a:t> </a:t>
            </a:r>
            <a:r>
              <a:rPr lang="en-GB" altLang="en-US" dirty="0" err="1"/>
              <a:t>klausimus</a:t>
            </a:r>
            <a:endParaRPr lang="en-GB" altLang="en-US" dirty="0"/>
          </a:p>
          <a:p>
            <a:pPr>
              <a:spcAft>
                <a:spcPts val="1200"/>
              </a:spcAft>
            </a:pPr>
            <a:r>
              <a:rPr lang="lt-LT" altLang="en-US" dirty="0"/>
              <a:t>15 minučių darbo su ataskaita – remiantis C. 1a-1e skyriais</a:t>
            </a:r>
          </a:p>
          <a:p>
            <a:pPr>
              <a:spcAft>
                <a:spcPts val="1200"/>
              </a:spcAft>
            </a:pPr>
            <a:r>
              <a:rPr lang="lt-LT" altLang="en-US" dirty="0"/>
              <a:t>jei laikas leidžia, apsvarstykite 3 veiksmus</a:t>
            </a:r>
          </a:p>
          <a:p>
            <a:pPr>
              <a:spcAft>
                <a:spcPts val="1200"/>
              </a:spcAft>
            </a:pPr>
            <a:r>
              <a:rPr lang="lt-LT" altLang="en-US" dirty="0"/>
              <a:t>susikeiskite vaidmenimis ir pakartokite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92699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70780"/>
            <a:ext cx="10515600" cy="57061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sz="3200" b="1" dirty="0">
                <a:solidFill>
                  <a:srgbClr val="76B4A6"/>
                </a:solidFill>
              </a:rPr>
              <a:t>Turinys</a:t>
            </a:r>
            <a:endParaRPr lang="en-GB" sz="3200" b="1" dirty="0">
              <a:solidFill>
                <a:srgbClr val="76B4A6"/>
              </a:solidFill>
            </a:endParaRPr>
          </a:p>
          <a:p>
            <a:pPr>
              <a:spcAft>
                <a:spcPts val="1200"/>
              </a:spcAft>
            </a:pPr>
            <a:r>
              <a:rPr lang="en-GB" altLang="en-US" dirty="0"/>
              <a:t>1</a:t>
            </a:r>
            <a:r>
              <a:rPr lang="lt-LT" altLang="en-US" dirty="0"/>
              <a:t> skyrius</a:t>
            </a:r>
            <a:r>
              <a:rPr lang="en-GB" altLang="en-US" dirty="0"/>
              <a:t>: </a:t>
            </a:r>
            <a:r>
              <a:rPr lang="en-GB" altLang="en-US" dirty="0" err="1"/>
              <a:t>Modulio</a:t>
            </a:r>
            <a:r>
              <a:rPr lang="en-GB" altLang="en-US" dirty="0"/>
              <a:t> </a:t>
            </a:r>
            <a:r>
              <a:rPr lang="lt-LT" altLang="en-US" dirty="0"/>
              <a:t>įvadas</a:t>
            </a:r>
            <a:endParaRPr lang="en-GB" altLang="en-US" dirty="0"/>
          </a:p>
          <a:p>
            <a:pPr>
              <a:spcAft>
                <a:spcPts val="1200"/>
              </a:spcAft>
            </a:pPr>
            <a:r>
              <a:rPr lang="en-GB" altLang="en-US" dirty="0"/>
              <a:t>2</a:t>
            </a:r>
            <a:r>
              <a:rPr lang="lt-LT" altLang="en-US" dirty="0"/>
              <a:t> skyrius</a:t>
            </a:r>
            <a:r>
              <a:rPr lang="en-GB" altLang="en-US" dirty="0"/>
              <a:t>: </a:t>
            </a:r>
            <a:r>
              <a:rPr lang="lt-LT" dirty="0"/>
              <a:t>Susipažinimas su Savimonės diagnostika</a:t>
            </a:r>
            <a:endParaRPr lang="en-GB" dirty="0"/>
          </a:p>
          <a:p>
            <a:pPr>
              <a:spcAft>
                <a:spcPts val="1200"/>
              </a:spcAft>
            </a:pPr>
            <a:r>
              <a:rPr lang="en-GB" dirty="0"/>
              <a:t>3</a:t>
            </a:r>
            <a:r>
              <a:rPr lang="lt-LT" dirty="0"/>
              <a:t> skyrius</a:t>
            </a:r>
            <a:r>
              <a:rPr lang="en-GB" dirty="0"/>
              <a:t>: </a:t>
            </a:r>
            <a:r>
              <a:rPr lang="lt-LT" dirty="0"/>
              <a:t>Pirminių stilių ir „minkštųjų įgūdžių“ atpažinimas</a:t>
            </a:r>
          </a:p>
          <a:p>
            <a:pPr>
              <a:spcAft>
                <a:spcPts val="1200"/>
              </a:spcAft>
            </a:pPr>
            <a:r>
              <a:rPr lang="en-GB" altLang="en-US" dirty="0"/>
              <a:t>4</a:t>
            </a:r>
            <a:r>
              <a:rPr lang="lt-LT" altLang="en-US" dirty="0"/>
              <a:t> skyrius</a:t>
            </a:r>
            <a:r>
              <a:rPr lang="en-GB" altLang="en-US" dirty="0"/>
              <a:t>: </a:t>
            </a:r>
            <a:r>
              <a:rPr lang="lt-LT" dirty="0"/>
              <a:t>Darbas su mokiniais ir jų Savimonės ataskaitomis </a:t>
            </a:r>
          </a:p>
          <a:p>
            <a:pPr>
              <a:spcAft>
                <a:spcPts val="1200"/>
              </a:spcAft>
            </a:pPr>
            <a:r>
              <a:rPr lang="en-GB" dirty="0"/>
              <a:t>5</a:t>
            </a:r>
            <a:r>
              <a:rPr lang="lt-LT" dirty="0"/>
              <a:t> skyrius</a:t>
            </a:r>
            <a:r>
              <a:rPr lang="en-GB" dirty="0"/>
              <a:t>: </a:t>
            </a:r>
            <a:r>
              <a:rPr lang="lt-LT" dirty="0"/>
              <a:t>„Minkštųjų įgūdžių“ tobulinimo pažangos vertinimas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819208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/>
          <a:lstStyle>
            <a:lvl1pPr marL="719138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lt-LT" dirty="0">
                <a:solidFill>
                  <a:schemeClr val="tx1"/>
                </a:solidFill>
              </a:rPr>
              <a:t>Kelių minučių pertraukėlė</a:t>
            </a:r>
            <a:r>
              <a:rPr lang="en-GB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10802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</a:t>
            </a:r>
            <a:r>
              <a:rPr lang="lt-LT" dirty="0"/>
              <a:t> skyrius</a:t>
            </a:r>
            <a:r>
              <a:rPr lang="en-GB" dirty="0"/>
              <a:t>: </a:t>
            </a:r>
            <a:r>
              <a:rPr lang="lt-LT" dirty="0"/>
              <a:t>„Minkštųjų įgūdžių“ tobulinimo pažangos vertinimas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9457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Tikslai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lt-LT" dirty="0"/>
              <a:t>Praėję šį skyrių:</a:t>
            </a:r>
            <a:endParaRPr lang="en-GB" dirty="0"/>
          </a:p>
          <a:p>
            <a:r>
              <a:rPr lang="lt-LT" dirty="0"/>
              <a:t>išnagrinėsite „minkštųjų įgūdžių“ ugdymo pažangos įvertinimo svarbą</a:t>
            </a:r>
          </a:p>
          <a:p>
            <a:r>
              <a:rPr lang="lt-LT" dirty="0"/>
              <a:t>išnagrinėsite "minkštųjų įgūdžių" ugdymo veiksmų planavimą </a:t>
            </a:r>
          </a:p>
          <a:p>
            <a:r>
              <a:rPr lang="lt-LT" dirty="0"/>
              <a:t>išmoksite kaip nustatyti pažangą 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095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lt-LT" dirty="0"/>
              <a:t>Kodėl reikia vertinti „minkštųjų įgūdžių“ tobulinimo pažangą</a:t>
            </a:r>
            <a:r>
              <a:rPr lang="en-GB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lt-LT" dirty="0"/>
              <a:t>Tai turėtų būti esminis bet kurios karjeros programos elementas</a:t>
            </a:r>
            <a:endParaRPr lang="en-GB" dirty="0"/>
          </a:p>
          <a:p>
            <a:r>
              <a:rPr lang="lt-LT" dirty="0"/>
              <a:t>pagerina darbo su mokiniais procesą</a:t>
            </a:r>
          </a:p>
          <a:p>
            <a:r>
              <a:rPr lang="lt-LT" dirty="0"/>
              <a:t>suteikia kontekstą jų poreikiams ir pasiekimams</a:t>
            </a:r>
          </a:p>
          <a:p>
            <a:r>
              <a:rPr lang="lt-LT" dirty="0"/>
              <a:t>darbdaviai vertina savo darbo jėgos minkštuosius įgūdžius – naudinga, jei jie gali tai įrodyti</a:t>
            </a:r>
          </a:p>
          <a:p>
            <a:r>
              <a:rPr lang="lt-LT" dirty="0"/>
              <a:t>pripažindami turimus ir išugdytus įgūdžius, mokiniai įgyja motyvacijos, pasiekimo jausmo ir pasitikėjimo savimi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17553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Pažangos rinkimo ir fiksavimo metodai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289697"/>
              </p:ext>
            </p:extLst>
          </p:nvPr>
        </p:nvGraphicFramePr>
        <p:xfrm>
          <a:off x="838200" y="1825625"/>
          <a:ext cx="10515600" cy="430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5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505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lt-LT" dirty="0"/>
                        <a:t>Būdai ir metodai</a:t>
                      </a:r>
                      <a:endParaRPr lang="en-GB" dirty="0"/>
                    </a:p>
                  </a:txBody>
                  <a:tcPr>
                    <a:solidFill>
                      <a:srgbClr val="EBBC3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err="1"/>
                        <a:t>Pastabos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ir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klausimai</a:t>
                      </a:r>
                      <a:r>
                        <a:rPr lang="en-GB" dirty="0"/>
                        <a:t>, </a:t>
                      </a:r>
                      <a:r>
                        <a:rPr lang="en-GB" dirty="0" err="1"/>
                        <a:t>kuriuos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reikia</a:t>
                      </a:r>
                      <a:r>
                        <a:rPr lang="en-GB" dirty="0"/>
                        <a:t> </a:t>
                      </a:r>
                      <a:r>
                        <a:rPr lang="en-GB" dirty="0" err="1"/>
                        <a:t>apsvarstyti</a:t>
                      </a:r>
                      <a:endParaRPr lang="en-GB" dirty="0"/>
                    </a:p>
                  </a:txBody>
                  <a:tcPr>
                    <a:solidFill>
                      <a:srgbClr val="EBBC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lt-L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Individualus veiksmų planavimas, asmeninių veiksmų planavimas ir tikslų nustatymas</a:t>
                      </a:r>
                      <a:endParaRPr lang="en-GB" dirty="0"/>
                    </a:p>
                  </a:txBody>
                  <a:tcPr>
                    <a:solidFill>
                      <a:srgbClr val="76B4A6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t-L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paprastai atliekama per pradinę vertinimo sesiją, o vėliau reguliariai peržiūrima, siekiant įvertinti, ar buvo pasiekti tikslai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t-LT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šiame skyriuje išnagrinėsime 2 šablonus</a:t>
                      </a:r>
                      <a:endParaRPr lang="en-GB" b="1" i="1" dirty="0"/>
                    </a:p>
                  </a:txBody>
                  <a:tcPr>
                    <a:solidFill>
                      <a:srgbClr val="76B4A6">
                        <a:alpha val="6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lt-L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Mentorystės apžvalgos, leidžiančios nustatyti rezultatus</a:t>
                      </a:r>
                      <a:endParaRPr lang="en-GB" dirty="0"/>
                    </a:p>
                  </a:txBody>
                  <a:tcPr>
                    <a:solidFill>
                      <a:srgbClr val="76B4A6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t-L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patobulinimai, pastebėti ir užfiksuoti per įprastus mentorystės seansus laikui bėgant – </a:t>
                      </a:r>
                      <a:r>
                        <a:rPr lang="lt-LT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pradėsime tyrinėti šiame skyriuje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t-L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remiasi patikimu mokinio ir mentoriaus sprendimu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t-L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nepateikia absoliutaus „nueito kelio“ mato</a:t>
                      </a:r>
                      <a:endParaRPr lang="en-GB" dirty="0"/>
                    </a:p>
                  </a:txBody>
                  <a:tcPr>
                    <a:solidFill>
                      <a:srgbClr val="76B4A6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Dienoraščio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žurnalo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vedimas</a:t>
                      </a:r>
                      <a:endParaRPr lang="en-GB" dirty="0"/>
                    </a:p>
                  </a:txBody>
                  <a:tcPr>
                    <a:solidFill>
                      <a:srgbClr val="76B4A6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t-L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besimokantieji gali būti skatinami rašyti apie pažangą siekiant rezultatų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t-L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įtraukti į tokias priemones, išnagrinėtas vėlesniuose moduliuose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t-L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turėtų būti svarstomi konfidencialumo klausimai</a:t>
                      </a:r>
                      <a:endParaRPr lang="en-GB" dirty="0"/>
                    </a:p>
                  </a:txBody>
                  <a:tcPr>
                    <a:solidFill>
                      <a:srgbClr val="76B4A6">
                        <a:alpha val="6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Medžiagos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pristatymas</a:t>
                      </a:r>
                      <a:endParaRPr lang="en-GB" dirty="0"/>
                    </a:p>
                  </a:txBody>
                  <a:tcPr>
                    <a:solidFill>
                      <a:srgbClr val="76B4A6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t-L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gali būti sėkmingai atliktų užduočių įrodymų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lt-LT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toks įrodymais pagrįstas dokumentas gali būti pateiktas darbdaviui</a:t>
                      </a:r>
                      <a:endParaRPr lang="en-GB" dirty="0"/>
                    </a:p>
                  </a:txBody>
                  <a:tcPr>
                    <a:solidFill>
                      <a:srgbClr val="76B4A6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838200" y="6132518"/>
            <a:ext cx="3821495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spcAft>
                <a:spcPts val="1200"/>
              </a:spcAft>
            </a:pPr>
            <a:r>
              <a:rPr lang="lt-LT" altLang="en-US" sz="1400" i="1" dirty="0"/>
              <a:t>informuota: Užimtumo studijų institutas</a:t>
            </a:r>
            <a:r>
              <a:rPr lang="en-GB" altLang="en-US" sz="1400" i="1" dirty="0"/>
              <a:t>(IES 2000, </a:t>
            </a:r>
            <a:r>
              <a:rPr lang="en-GB" altLang="en-US" sz="1400" i="1" dirty="0">
                <a:hlinkClick r:id="rId2" action="ppaction://hlinksldjump"/>
              </a:rPr>
              <a:t>2</a:t>
            </a:r>
            <a:r>
              <a:rPr lang="en-GB" altLang="en-US" sz="1400" i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151210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/>
              <a:t>„Minkštųjų įgūdžių“ tobulinimo pažangos vertinimas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t-LT" dirty="0"/>
              <a:t>sunku pasiekti absoliutų/kiekybinį matą – skirtingai nuo techninių ar profesinių įgūdžių ir kvalifikacijų</a:t>
            </a:r>
          </a:p>
          <a:p>
            <a:r>
              <a:rPr lang="lt-LT" dirty="0"/>
              <a:t>Iš esmės tik mokinys / mentorius gali užfiksuoti pagerėjimą</a:t>
            </a:r>
          </a:p>
          <a:p>
            <a:r>
              <a:rPr lang="lt-LT" dirty="0"/>
              <a:t>galima naudoti klausimynus pagal jautimą ar susitarimą, pvz.: „Jaučiu, kad lengviau priimu sprendimus“ įvertinti 1-10</a:t>
            </a:r>
          </a:p>
          <a:p>
            <a:r>
              <a:rPr lang="lt-LT" dirty="0"/>
              <a:t>subjektyvus klausinėjimas – naudojant tą patį klausimą reguliariais intervalais ir vis kartojant laikui bėgant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8329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Pažangos</a:t>
            </a:r>
            <a:r>
              <a:rPr lang="en-GB" dirty="0"/>
              <a:t> </a:t>
            </a:r>
            <a:r>
              <a:rPr lang="en-GB" dirty="0" err="1"/>
              <a:t>matavimo</a:t>
            </a:r>
            <a:r>
              <a:rPr lang="en-GB" dirty="0"/>
              <a:t> </a:t>
            </a:r>
            <a:r>
              <a:rPr lang="en-GB" dirty="0" err="1"/>
              <a:t>metodas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lt-LT" dirty="0"/>
              <a:t>Bet koks metodas turėtų:</a:t>
            </a:r>
          </a:p>
          <a:p>
            <a:r>
              <a:rPr lang="lt-LT" dirty="0"/>
              <a:t>būti kaip dvipusis procesas tarp mokinio ir mentoriaus</a:t>
            </a:r>
          </a:p>
          <a:p>
            <a:r>
              <a:rPr lang="lt-LT" dirty="0"/>
              <a:t>tarnauja kaip priemonė nustatyti tikruosius poreikius – orientuota į mokinio siekius</a:t>
            </a:r>
          </a:p>
          <a:p>
            <a:r>
              <a:rPr lang="lt-LT" dirty="0"/>
              <a:t>būti paremtas teigiamu dabartinių mokinio įgūdžių ir savybių patvirtinimu</a:t>
            </a:r>
          </a:p>
          <a:p>
            <a:r>
              <a:rPr lang="lt-LT" dirty="0"/>
              <a:t>padeda išryškinti paties mokinio mokymosi ir tobulėjimo gebėjimus ir pasiekimus</a:t>
            </a:r>
          </a:p>
          <a:p>
            <a:r>
              <a:rPr lang="lt-LT" dirty="0"/>
              <a:t>nustatyti bazinį lygį, sutartus patobulinimų matavimo metodus ir laikui bėgant juos peržiūrėti bei dokumentuoti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36354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Veiksmų planavimas – „minkštieji įgūdžiai“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lt-LT" b="1" dirty="0">
                <a:solidFill>
                  <a:srgbClr val="76B4A6"/>
                </a:solidFill>
              </a:rPr>
              <a:t>Minkštųjų įgūdžių ugdymo veiksmų planas </a:t>
            </a:r>
            <a:r>
              <a:rPr lang="lt-LT" dirty="0"/>
              <a:t>turėtų:</a:t>
            </a:r>
            <a:endParaRPr lang="en-GB" dirty="0"/>
          </a:p>
          <a:p>
            <a:r>
              <a:rPr lang="lt-LT" dirty="0"/>
              <a:t>būti vienas iš svarbiausių karjeros kuravimo proceso įrankių</a:t>
            </a:r>
          </a:p>
          <a:p>
            <a:r>
              <a:rPr lang="lt-LT" dirty="0"/>
              <a:t>jame turėtų būti surašyti veiksmai, kurie ugdytų mokinio minkštuosius įgūdžius ir padidintų įsidarbinimo galimybes</a:t>
            </a:r>
          </a:p>
          <a:p>
            <a:r>
              <a:rPr lang="lt-LT" dirty="0"/>
              <a:t>sudarytas po atsiliepimų, kad būtų galima planuoti tolesnius veiksmus</a:t>
            </a:r>
          </a:p>
          <a:p>
            <a:r>
              <a:rPr lang="lt-LT" dirty="0"/>
              <a:t>turi būti sudarytas iš pagrindinių diskusijų punktų ir savęs atradimo, paimto iš mokinių ataskaitų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28281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70780"/>
            <a:ext cx="10515600" cy="26980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sz="3200" b="1" dirty="0">
                <a:solidFill>
                  <a:srgbClr val="76B4A6"/>
                </a:solidFill>
              </a:rPr>
              <a:t>Pagrindinės taisyklės</a:t>
            </a:r>
            <a:endParaRPr lang="en-GB" sz="3200" b="1" dirty="0">
              <a:solidFill>
                <a:srgbClr val="76B4A6"/>
              </a:solidFill>
            </a:endParaRPr>
          </a:p>
          <a:p>
            <a:r>
              <a:rPr lang="lt-LT" dirty="0"/>
              <a:t>mokinys kuria planą – o ne mentorius!</a:t>
            </a:r>
          </a:p>
          <a:p>
            <a:r>
              <a:rPr lang="lt-LT" dirty="0"/>
              <a:t>mokinys turi būti įsitraukęs ir norintis dėti pastangas</a:t>
            </a:r>
          </a:p>
          <a:p>
            <a:r>
              <a:rPr lang="lt-LT" dirty="0"/>
              <a:t>mentorius turi bendradarbiauti su mokiniu</a:t>
            </a:r>
          </a:p>
          <a:p>
            <a:r>
              <a:rPr lang="lt-LT" dirty="0"/>
              <a:t> procesas turi būti dokumentuojamas:</a:t>
            </a:r>
            <a:endParaRPr lang="en-GB" alt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4044" y="2803277"/>
            <a:ext cx="4784152" cy="2698089"/>
          </a:xfrm>
          <a:prstGeom prst="rect">
            <a:avLst/>
          </a:prstGeom>
          <a:ln>
            <a:solidFill>
              <a:srgbClr val="76B4A6"/>
            </a:solidFill>
          </a:ln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838200" y="3374872"/>
            <a:ext cx="4868917" cy="23144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SzPct val="70000"/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Aft>
                <a:spcPts val="1200"/>
              </a:spcAft>
            </a:pPr>
            <a:r>
              <a:rPr lang="lt-LT" altLang="en-US" dirty="0"/>
              <a:t>veiksmų planavimo priemonėse, įtrauktose į kitus modulius</a:t>
            </a:r>
          </a:p>
          <a:p>
            <a:pPr lvl="1">
              <a:spcAft>
                <a:spcPts val="1200"/>
              </a:spcAft>
            </a:pPr>
            <a:r>
              <a:rPr lang="lt-LT" altLang="en-US" dirty="0"/>
              <a:t>arba pagal atskirus minkštųjų įgūdžių veiksmų planus (pavyzdžiai pateikiami toliau)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8173505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70780"/>
            <a:ext cx="10515600" cy="57061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altLang="en-US" b="1" dirty="0">
                <a:solidFill>
                  <a:srgbClr val="76B4A6"/>
                </a:solidFill>
              </a:rPr>
              <a:t>Minkštųjų įgūdžių ugdymo veiksmų planas: keli tikslai</a:t>
            </a:r>
            <a:endParaRPr lang="en-GB" altLang="en-US" b="1" dirty="0">
              <a:solidFill>
                <a:srgbClr val="76B4A6"/>
              </a:solidFill>
            </a:endParaRPr>
          </a:p>
          <a:p>
            <a:pPr marL="0" indent="0">
              <a:spcAft>
                <a:spcPts val="1200"/>
              </a:spcAft>
              <a:buNone/>
            </a:pPr>
            <a:r>
              <a:rPr lang="en-GB" altLang="en-US" dirty="0" err="1"/>
              <a:t>Puikiai</a:t>
            </a:r>
            <a:r>
              <a:rPr lang="en-GB" altLang="en-US" dirty="0"/>
              <a:t> </a:t>
            </a:r>
            <a:r>
              <a:rPr lang="en-GB" altLang="en-US" dirty="0" err="1"/>
              <a:t>veikia</a:t>
            </a:r>
            <a:r>
              <a:rPr lang="en-GB" altLang="en-US" dirty="0"/>
              <a:t> </a:t>
            </a:r>
            <a:r>
              <a:rPr lang="en-GB" altLang="en-US" dirty="0" err="1"/>
              <a:t>kaip</a:t>
            </a:r>
            <a:r>
              <a:rPr lang="en-GB" altLang="en-US" dirty="0"/>
              <a:t> </a:t>
            </a:r>
            <a:r>
              <a:rPr lang="en-GB" altLang="en-US" dirty="0">
                <a:solidFill>
                  <a:srgbClr val="76B4A6"/>
                </a:solidFill>
              </a:rPr>
              <a:t>po </a:t>
            </a:r>
            <a:r>
              <a:rPr lang="en-GB" altLang="en-US" dirty="0" err="1">
                <a:solidFill>
                  <a:srgbClr val="76B4A6"/>
                </a:solidFill>
              </a:rPr>
              <a:t>grįžtamojo</a:t>
            </a:r>
            <a:r>
              <a:rPr lang="en-GB" altLang="en-US" dirty="0">
                <a:solidFill>
                  <a:srgbClr val="76B4A6"/>
                </a:solidFill>
              </a:rPr>
              <a:t> </a:t>
            </a:r>
            <a:r>
              <a:rPr lang="en-GB" altLang="en-US" dirty="0" err="1">
                <a:solidFill>
                  <a:srgbClr val="76B4A6"/>
                </a:solidFill>
              </a:rPr>
              <a:t>ryšio</a:t>
            </a:r>
            <a:r>
              <a:rPr lang="en-GB" altLang="en-US" dirty="0">
                <a:solidFill>
                  <a:srgbClr val="76B4A6"/>
                </a:solidFill>
              </a:rPr>
              <a:t> </a:t>
            </a:r>
            <a:r>
              <a:rPr lang="en-GB" altLang="en-US" dirty="0" err="1">
                <a:solidFill>
                  <a:srgbClr val="76B4A6"/>
                </a:solidFill>
              </a:rPr>
              <a:t>konsolidavimo</a:t>
            </a:r>
            <a:r>
              <a:rPr lang="en-GB" altLang="en-US" dirty="0">
                <a:solidFill>
                  <a:srgbClr val="76B4A6"/>
                </a:solidFill>
              </a:rPr>
              <a:t> </a:t>
            </a:r>
            <a:r>
              <a:rPr lang="en-GB" altLang="en-US" dirty="0" err="1">
                <a:solidFill>
                  <a:srgbClr val="76B4A6"/>
                </a:solidFill>
              </a:rPr>
              <a:t>ir</a:t>
            </a:r>
            <a:r>
              <a:rPr lang="en-GB" altLang="en-US" dirty="0">
                <a:solidFill>
                  <a:srgbClr val="76B4A6"/>
                </a:solidFill>
              </a:rPr>
              <a:t> </a:t>
            </a:r>
            <a:r>
              <a:rPr lang="en-GB" altLang="en-US" dirty="0" err="1">
                <a:solidFill>
                  <a:srgbClr val="76B4A6"/>
                </a:solidFill>
              </a:rPr>
              <a:t>planavimo</a:t>
            </a:r>
            <a:r>
              <a:rPr lang="en-GB" altLang="en-US" dirty="0">
                <a:solidFill>
                  <a:srgbClr val="76B4A6"/>
                </a:solidFill>
              </a:rPr>
              <a:t> </a:t>
            </a:r>
            <a:r>
              <a:rPr lang="en-GB" altLang="en-US" dirty="0" err="1"/>
              <a:t>veikla</a:t>
            </a:r>
            <a:endParaRPr lang="en-GB" altLang="en-US" dirty="0"/>
          </a:p>
          <a:p>
            <a:pPr marL="571500" indent="-571500">
              <a:spcAft>
                <a:spcPts val="1200"/>
              </a:spcAft>
              <a:buFont typeface="+mj-lt"/>
              <a:buAutoNum type="romanLcPeriod"/>
            </a:pPr>
            <a:r>
              <a:rPr lang="lt-LT" altLang="en-US" dirty="0">
                <a:solidFill>
                  <a:srgbClr val="76B4A6"/>
                </a:solidFill>
              </a:rPr>
              <a:t>Skiltis „Stiprybės“ – mokinio įgūdžiai ir savybės</a:t>
            </a:r>
            <a:endParaRPr lang="en-GB" altLang="en-US" dirty="0">
              <a:solidFill>
                <a:srgbClr val="76B4A6"/>
              </a:solidFill>
            </a:endParaRPr>
          </a:p>
          <a:p>
            <a:pPr lvl="1">
              <a:spcAft>
                <a:spcPts val="1200"/>
              </a:spcAft>
            </a:pPr>
            <a:r>
              <a:rPr lang="lt-LT" altLang="en-US" dirty="0"/>
              <a:t>tam skirkite pradinį dėmesį</a:t>
            </a:r>
          </a:p>
          <a:p>
            <a:pPr lvl="1">
              <a:spcAft>
                <a:spcPts val="1200"/>
              </a:spcAft>
            </a:pPr>
            <a:r>
              <a:rPr lang="lt-LT" altLang="en-US" dirty="0"/>
              <a:t>skatinkite mokinį įvardyti stiprybes – pasitikėjimą ir savigarbą</a:t>
            </a:r>
          </a:p>
          <a:p>
            <a:pPr lvl="1">
              <a:spcAft>
                <a:spcPts val="1200"/>
              </a:spcAft>
            </a:pPr>
            <a:r>
              <a:rPr lang="lt-LT" altLang="en-US" dirty="0"/>
              <a:t>ir pagrindiniai veiksmai kaip stiprinti stipriąsias savybes</a:t>
            </a:r>
            <a:endParaRPr lang="en-GB" altLang="en-US" dirty="0"/>
          </a:p>
          <a:p>
            <a:pPr marL="571500" indent="-571500">
              <a:spcAft>
                <a:spcPts val="1200"/>
              </a:spcAft>
              <a:buFont typeface="+mj-lt"/>
              <a:buAutoNum type="romanLcPeriod" startAt="2"/>
            </a:pPr>
            <a:r>
              <a:rPr lang="lt-LT" altLang="en-US" dirty="0">
                <a:solidFill>
                  <a:srgbClr val="76B4A6"/>
                </a:solidFill>
              </a:rPr>
              <a:t>Skiltis „Sritys, kurias reikia sustiprinti“</a:t>
            </a:r>
            <a:endParaRPr lang="en-GB" altLang="en-US" dirty="0">
              <a:solidFill>
                <a:srgbClr val="76B4A6"/>
              </a:solidFill>
            </a:endParaRPr>
          </a:p>
          <a:p>
            <a:pPr lvl="1">
              <a:spcAft>
                <a:spcPts val="1200"/>
              </a:spcAft>
            </a:pPr>
            <a:r>
              <a:rPr lang="lt-LT" altLang="en-US" dirty="0"/>
              <a:t>mokinys išvardija aspektus, kuriuos, jūsų abiejų manymu, reikia tobulinti</a:t>
            </a:r>
          </a:p>
          <a:p>
            <a:pPr lvl="1">
              <a:spcAft>
                <a:spcPts val="1200"/>
              </a:spcAft>
            </a:pPr>
            <a:r>
              <a:rPr lang="lt-LT" altLang="en-US" dirty="0"/>
              <a:t>ir pagrindiniai veiksmai norint tai įgyvendinti</a:t>
            </a:r>
            <a:endParaRPr lang="en-GB" alt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240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</a:t>
            </a:r>
            <a:r>
              <a:rPr lang="lt-LT" dirty="0"/>
              <a:t> skyrius</a:t>
            </a:r>
            <a:r>
              <a:rPr lang="en-GB" dirty="0"/>
              <a:t>: </a:t>
            </a:r>
            <a:r>
              <a:rPr lang="lt-LT" dirty="0"/>
              <a:t>Susipažinimas su savimonės diagnostika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3609" y="20549"/>
            <a:ext cx="1928117" cy="1014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58238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70780"/>
            <a:ext cx="10515600" cy="5706183"/>
          </a:xfrm>
        </p:spPr>
        <p:txBody>
          <a:bodyPr>
            <a:normAutofit/>
          </a:bodyPr>
          <a:lstStyle/>
          <a:p>
            <a:pPr marL="571500" indent="-571500">
              <a:spcAft>
                <a:spcPts val="1200"/>
              </a:spcAft>
              <a:buFont typeface="+mj-lt"/>
              <a:buAutoNum type="romanLcPeriod" startAt="3"/>
            </a:pPr>
            <a:r>
              <a:rPr lang="lt-LT" altLang="en-US" sz="3600" dirty="0">
                <a:solidFill>
                  <a:srgbClr val="76B4A6"/>
                </a:solidFill>
              </a:rPr>
              <a:t>Skiltis „Sėkmės matai“ – pagerėjimo įvertinimas</a:t>
            </a:r>
            <a:endParaRPr lang="en-GB" altLang="en-US" dirty="0">
              <a:solidFill>
                <a:srgbClr val="76B4A6"/>
              </a:solidFill>
            </a:endParaRPr>
          </a:p>
          <a:p>
            <a:pPr lvl="1">
              <a:spcAft>
                <a:spcPts val="1200"/>
              </a:spcAft>
            </a:pPr>
            <a:r>
              <a:rPr lang="lt-LT" altLang="en-US" dirty="0"/>
              <a:t>sunkiau nei su „kietaisiais įgūdžiais“ (techniniai / profesiniai įgūdžiai, kvalifikacijos)</a:t>
            </a:r>
            <a:endParaRPr lang="en-GB" altLang="en-US" dirty="0"/>
          </a:p>
          <a:p>
            <a:pPr lvl="1">
              <a:spcAft>
                <a:spcPts val="1200"/>
              </a:spcAft>
            </a:pPr>
            <a:r>
              <a:rPr lang="en-GB" altLang="en-US" dirty="0"/>
              <a:t>„</a:t>
            </a:r>
            <a:r>
              <a:rPr lang="en-GB" altLang="en-US" dirty="0" err="1"/>
              <a:t>minkštieji</a:t>
            </a:r>
            <a:r>
              <a:rPr lang="en-GB" altLang="en-US" dirty="0"/>
              <a:t> </a:t>
            </a:r>
            <a:r>
              <a:rPr lang="en-GB" altLang="en-US" dirty="0" err="1"/>
              <a:t>įgūdžiai</a:t>
            </a:r>
            <a:r>
              <a:rPr lang="en-GB" altLang="en-US" dirty="0"/>
              <a:t>“, </a:t>
            </a:r>
            <a:r>
              <a:rPr lang="en-GB" altLang="en-US" dirty="0" err="1"/>
              <a:t>tokie</a:t>
            </a:r>
            <a:r>
              <a:rPr lang="en-GB" altLang="en-US" dirty="0"/>
              <a:t> </a:t>
            </a:r>
            <a:r>
              <a:rPr lang="en-GB" altLang="en-US" dirty="0" err="1"/>
              <a:t>kaip</a:t>
            </a:r>
            <a:r>
              <a:rPr lang="en-GB" altLang="en-US" dirty="0"/>
              <a:t>: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tarpasmeniniai: socialiniai įgūdžiai; susitvarkyti su valdžia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organizacinis: asmeninis organizuotumas; tvarka ir prioritetai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analitinis: formuoti nuomonę, valdyti laiką; problemų sprendimą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asmeninis: motyvacija; pasitikėjimas; patikimumas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87727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70781"/>
            <a:ext cx="10515600" cy="5779894"/>
          </a:xfrm>
        </p:spPr>
        <p:txBody>
          <a:bodyPr>
            <a:normAutofit/>
          </a:bodyPr>
          <a:lstStyle/>
          <a:p>
            <a:pPr lvl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altLang="en-US" dirty="0" err="1"/>
              <a:t>naudokite</a:t>
            </a:r>
            <a:r>
              <a:rPr lang="en-GB" altLang="en-US" dirty="0"/>
              <a:t> „</a:t>
            </a:r>
            <a:r>
              <a:rPr lang="en-GB" altLang="en-US" dirty="0" err="1"/>
              <a:t>minkštuosius</a:t>
            </a:r>
            <a:r>
              <a:rPr lang="en-GB" altLang="en-US" dirty="0"/>
              <a:t> </a:t>
            </a:r>
            <a:r>
              <a:rPr lang="en-GB" altLang="en-US" dirty="0" err="1"/>
              <a:t>indikatorius</a:t>
            </a:r>
            <a:r>
              <a:rPr lang="en-GB" altLang="en-US" dirty="0"/>
              <a:t>“ – </a:t>
            </a:r>
            <a:r>
              <a:rPr lang="en-GB" altLang="en-US" dirty="0" err="1"/>
              <a:t>nurodyti</a:t>
            </a:r>
            <a:r>
              <a:rPr lang="en-GB" altLang="en-US" dirty="0"/>
              <a:t> status quo, </a:t>
            </a:r>
            <a:r>
              <a:rPr lang="en-GB" altLang="en-US" dirty="0" err="1"/>
              <a:t>pažangą</a:t>
            </a:r>
            <a:r>
              <a:rPr lang="en-GB" altLang="en-US" dirty="0"/>
              <a:t> </a:t>
            </a:r>
            <a:r>
              <a:rPr lang="en-GB" altLang="en-US" dirty="0" err="1"/>
              <a:t>ir</a:t>
            </a:r>
            <a:r>
              <a:rPr lang="en-GB" altLang="en-US" dirty="0"/>
              <a:t> </a:t>
            </a:r>
            <a:r>
              <a:rPr lang="lt-LT" altLang="en-US" dirty="0"/>
              <a:t>ką išmokote</a:t>
            </a:r>
            <a:endParaRPr lang="en-GB" altLang="en-US" dirty="0"/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minkštieji indikatoriai „bazinis“ – „pagalvokite apie laiką, kai...“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minkštieji indikatoriai „bazinis efektas“ – „kas atsitiko dėl to...“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minkštieji indikatoriai „siekiamas efektas“ – „kaip sužinosi...“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Wingdings 2" panose="05020102010507070707" pitchFamily="18" charset="2"/>
              <a:buChar char=""/>
              <a:tabLst>
                <a:tab pos="457200" algn="l"/>
              </a:tabLst>
            </a:pP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norėdami įvertinti minkštuosius įgūdžius, kuriuos reikia tobulinti, galite apsvarstyti keletą teiginių, su kuriais mokinys sutinka / nesutinka, kad įvertintų savo sugebėjimus; pavyzdžiui, dėl punktualumo: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Visada atvykstu į susitikimo/darbo/kursų pradžią laiku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Visada paskambinu pranešti priežastį, jei žinau, kad vėluosiu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Aš susitikimą/darbą/kursus praleidžiu tik dėl įvykių, kurių aš negaliu kontroliuoti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Aš niekada nevėluoju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Dėl asmeninių aplinkybių dažnai turiu anksčiau išvykti iš susitikimo/darbo/kursų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2836" y="0"/>
            <a:ext cx="1334801" cy="702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838200" y="6110509"/>
            <a:ext cx="447007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spcAft>
                <a:spcPts val="1200"/>
              </a:spcAft>
            </a:pPr>
            <a:r>
              <a:rPr lang="lt-LT" altLang="en-US" sz="1600" i="1" dirty="0"/>
              <a:t>adaptuota iš: Užimtumo studijų institutas</a:t>
            </a:r>
            <a:r>
              <a:rPr lang="en-GB" altLang="en-US" sz="1600" i="1" dirty="0"/>
              <a:t>(IES 2000, </a:t>
            </a:r>
            <a:r>
              <a:rPr lang="en-GB" altLang="en-US" sz="1600" i="1" dirty="0">
                <a:hlinkClick r:id="rId4" action="ppaction://hlinksldjump"/>
              </a:rPr>
              <a:t>2</a:t>
            </a:r>
            <a:r>
              <a:rPr lang="en-GB" altLang="en-US" sz="1600" i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5558170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5401" y="560385"/>
            <a:ext cx="10515600" cy="535060"/>
          </a:xfrm>
        </p:spPr>
        <p:txBody>
          <a:bodyPr>
            <a:normAutofit fontScale="77500" lnSpcReduction="20000"/>
          </a:bodyPr>
          <a:lstStyle/>
          <a:p>
            <a:pPr marL="539750" indent="0">
              <a:buNone/>
            </a:pPr>
            <a:r>
              <a:rPr lang="lt-LT" sz="4300" b="1" dirty="0">
                <a:solidFill>
                  <a:srgbClr val="76B4A6"/>
                </a:solidFill>
              </a:rPr>
              <a:t>Užduotis</a:t>
            </a:r>
            <a:r>
              <a:rPr lang="en-GB" sz="4300" b="1" dirty="0">
                <a:solidFill>
                  <a:srgbClr val="76B4A6"/>
                </a:solidFill>
              </a:rPr>
              <a:t>: </a:t>
            </a:r>
            <a:r>
              <a:rPr lang="lt-LT" sz="4300" b="1" dirty="0">
                <a:solidFill>
                  <a:srgbClr val="76B4A6"/>
                </a:solidFill>
              </a:rPr>
              <a:t>Veiksmų planavimas, keli tikslai</a:t>
            </a:r>
            <a:endParaRPr lang="en-GB" sz="4300" b="1" dirty="0">
              <a:solidFill>
                <a:srgbClr val="76B4A6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73" y="397350"/>
            <a:ext cx="719455" cy="71945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335023" y="1279840"/>
            <a:ext cx="10285705" cy="52542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SzPct val="70000"/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lt-LT" altLang="en-US" sz="2400" dirty="0"/>
              <a:t>Jums reikės:</a:t>
            </a:r>
            <a:endParaRPr lang="en-GB" altLang="en-US" sz="2400" dirty="0"/>
          </a:p>
          <a:p>
            <a:pPr lvl="1">
              <a:spcAft>
                <a:spcPts val="1200"/>
              </a:spcAft>
            </a:pPr>
            <a:r>
              <a:rPr lang="lt-LT" altLang="en-US" sz="2000" b="1" dirty="0"/>
              <a:t>Veiksmų plano</a:t>
            </a:r>
            <a:r>
              <a:rPr lang="lt-LT" altLang="en-US" sz="2000" dirty="0"/>
              <a:t>, pateikto </a:t>
            </a:r>
            <a:r>
              <a:rPr lang="lt-LT" altLang="en-US" sz="2000" dirty="0" err="1"/>
              <a:t>padalomosios</a:t>
            </a:r>
            <a:r>
              <a:rPr lang="lt-LT" altLang="en-US" sz="2000" dirty="0"/>
              <a:t> medžiagos 15–16 puslapiuose, kad užsirašytumėte pastabas šios veiklos metu(nerašykite į 19–20 puslapiuose pateiktą veiksmų planą, kad galėtumėte nukopijuoti / naudoti su kitais mokiniais)</a:t>
            </a:r>
          </a:p>
          <a:p>
            <a:pPr lvl="1">
              <a:spcAft>
                <a:spcPts val="1200"/>
              </a:spcAft>
            </a:pPr>
            <a:r>
              <a:rPr lang="lt-LT" altLang="en-US" sz="2000" b="1" i="1" dirty="0"/>
              <a:t>gairių</a:t>
            </a:r>
            <a:r>
              <a:rPr lang="lt-LT" altLang="en-US" sz="2000" dirty="0"/>
              <a:t>, esančių 17 puslapyje </a:t>
            </a:r>
            <a:r>
              <a:rPr lang="lt-LT" altLang="en-US" sz="2000" dirty="0" err="1"/>
              <a:t>padalomojoje</a:t>
            </a:r>
            <a:r>
              <a:rPr lang="lt-LT" altLang="en-US" sz="2000" dirty="0"/>
              <a:t> medžiagoje </a:t>
            </a:r>
            <a:endParaRPr lang="en-GB" altLang="en-US" sz="2000" dirty="0"/>
          </a:p>
          <a:p>
            <a:pPr lvl="1">
              <a:spcAft>
                <a:spcPts val="1200"/>
              </a:spcAft>
            </a:pPr>
            <a:r>
              <a:rPr lang="lt-LT" altLang="en-US" sz="2000" dirty="0"/>
              <a:t>jūsų mokinių atsiliepimų ataskaitų</a:t>
            </a:r>
            <a:endParaRPr lang="en-GB" altLang="en-US" sz="2000" dirty="0"/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lt-LT" altLang="en-US" sz="2400" dirty="0"/>
              <a:t>Pasirinkite, prie kurio veiksmų plano dirbsite pirmiausia (vėliau apsikeisite)</a:t>
            </a:r>
            <a:endParaRPr lang="en-GB" altLang="en-US" sz="2400" dirty="0"/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endParaRPr lang="en-GB" altLang="en-US" sz="2400" dirty="0"/>
          </a:p>
          <a:p>
            <a:pPr marL="0" indent="0">
              <a:spcAft>
                <a:spcPts val="1200"/>
              </a:spcAft>
              <a:buNone/>
            </a:pPr>
            <a:r>
              <a:rPr lang="en-GB" altLang="en-US" sz="2400" b="1" i="1" dirty="0" err="1"/>
              <a:t>tolimesni</a:t>
            </a:r>
            <a:r>
              <a:rPr lang="en-GB" altLang="en-US" sz="2400" b="1" i="1" dirty="0"/>
              <a:t> </a:t>
            </a:r>
            <a:r>
              <a:rPr lang="en-GB" altLang="en-US" sz="2400" b="1" i="1" dirty="0" err="1"/>
              <a:t>nurodymai</a:t>
            </a:r>
            <a:r>
              <a:rPr lang="en-GB" altLang="en-US" sz="2400" b="1" i="1" dirty="0"/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400977063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73" y="397350"/>
            <a:ext cx="719455" cy="71945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313508" y="139166"/>
            <a:ext cx="10285705" cy="61367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SzPct val="70000"/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rgbClr val="76B4A6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spcAft>
                <a:spcPts val="1200"/>
              </a:spcAft>
              <a:buFont typeface="+mj-lt"/>
              <a:buAutoNum type="arabicPeriod" startAt="3"/>
            </a:pPr>
            <a:r>
              <a:rPr lang="lt-LT" altLang="en-US" sz="2400" b="1" i="1" dirty="0"/>
              <a:t>25 minutes dirbkite kartu taip:</a:t>
            </a:r>
            <a:endParaRPr lang="en-GB" altLang="en-US" sz="2400" b="1" i="1" dirty="0"/>
          </a:p>
          <a:p>
            <a:pPr marL="914400" lvl="1" indent="-457200">
              <a:spcAft>
                <a:spcPts val="1200"/>
              </a:spcAft>
              <a:buFont typeface="+mj-lt"/>
              <a:buAutoNum type="alphaLcPeriod"/>
            </a:pPr>
            <a:r>
              <a:rPr lang="lt-LT" altLang="en-US" sz="2000" dirty="0"/>
              <a:t>perrašykite kai kurias mokinio stipriąsias puses į formą (kaip nustatyta ankstesnės veiklos metu)</a:t>
            </a:r>
            <a:endParaRPr lang="en-GB" altLang="en-US" sz="2000" dirty="0"/>
          </a:p>
          <a:p>
            <a:pPr marL="914400" lvl="1" indent="-457200">
              <a:buFont typeface="+mj-lt"/>
              <a:buAutoNum type="alphaLcPeriod"/>
            </a:pPr>
            <a:r>
              <a:rPr lang="lt-LT" altLang="en-US" sz="2000" dirty="0"/>
              <a:t>šios veiklos tikslais nurodykite tik vieną aspektą, kuriuo remtis – aptarkite ir aprašykite, kas galėtų būti:</a:t>
            </a:r>
            <a:endParaRPr lang="en-GB" altLang="en-US" sz="2000" dirty="0"/>
          </a:p>
          <a:p>
            <a:pPr lvl="2">
              <a:spcAft>
                <a:spcPts val="1200"/>
              </a:spcAft>
            </a:pPr>
            <a:r>
              <a:rPr lang="lt-LT" altLang="en-US" sz="1800" dirty="0"/>
              <a:t>vienas iš pagrindinių tobulinimo veiksmų</a:t>
            </a:r>
          </a:p>
          <a:p>
            <a:pPr lvl="2">
              <a:spcAft>
                <a:spcPts val="1200"/>
              </a:spcAft>
            </a:pPr>
            <a:r>
              <a:rPr lang="lt-LT" altLang="en-US" sz="1800" dirty="0"/>
              <a:t>kas atsakingas / dalyvauja, ir terminas</a:t>
            </a:r>
            <a:endParaRPr lang="en-GB" altLang="en-US" sz="1800" dirty="0"/>
          </a:p>
          <a:p>
            <a:pPr marL="914400" lvl="1" indent="-457200">
              <a:spcAft>
                <a:spcPts val="1200"/>
              </a:spcAft>
              <a:buFont typeface="+mj-lt"/>
              <a:buAutoNum type="alphaLcPeriod"/>
            </a:pPr>
            <a:r>
              <a:rPr lang="lt-LT" altLang="en-US" sz="2000" dirty="0"/>
              <a:t>Skiltyje „Sritys, kurias reikia sustiprinti“ nurodykite keletą įgūdžių, kuriuos, mokinio nuomone, reikia tobulinti</a:t>
            </a:r>
            <a:endParaRPr lang="en-GB" altLang="en-US" sz="2000" dirty="0"/>
          </a:p>
          <a:p>
            <a:pPr marL="914400" lvl="1" indent="-457200">
              <a:spcAft>
                <a:spcPts val="1200"/>
              </a:spcAft>
              <a:buFont typeface="+mj-lt"/>
              <a:buAutoNum type="alphaLcPeriod"/>
            </a:pPr>
            <a:r>
              <a:rPr lang="en-GB" altLang="en-US" sz="2000" dirty="0" err="1"/>
              <a:t>kaip</a:t>
            </a:r>
            <a:r>
              <a:rPr lang="en-GB" altLang="en-US" sz="2000" dirty="0"/>
              <a:t> c. </a:t>
            </a:r>
            <a:r>
              <a:rPr lang="en-GB" altLang="en-US" sz="2000" dirty="0" err="1"/>
              <a:t>punkte</a:t>
            </a:r>
            <a:r>
              <a:rPr lang="en-GB" altLang="en-US" sz="2000" dirty="0"/>
              <a:t> </a:t>
            </a:r>
            <a:r>
              <a:rPr lang="en-GB" altLang="en-US" sz="2000" dirty="0" err="1"/>
              <a:t>aukščiau</a:t>
            </a:r>
            <a:r>
              <a:rPr lang="en-GB" altLang="en-US" sz="2000" dirty="0"/>
              <a:t> </a:t>
            </a:r>
            <a:r>
              <a:rPr lang="en-GB" altLang="en-US" sz="2000" dirty="0" err="1"/>
              <a:t>nurodykite</a:t>
            </a:r>
            <a:r>
              <a:rPr lang="en-GB" altLang="en-US" sz="2000" dirty="0"/>
              <a:t> tik </a:t>
            </a:r>
            <a:r>
              <a:rPr lang="en-GB" altLang="en-US" sz="2000" dirty="0" err="1"/>
              <a:t>vieną</a:t>
            </a:r>
            <a:r>
              <a:rPr lang="en-GB" altLang="en-US" sz="2000" dirty="0"/>
              <a:t> </a:t>
            </a:r>
            <a:r>
              <a:rPr lang="en-GB" altLang="en-US" sz="2000" dirty="0" err="1"/>
              <a:t>aspektą</a:t>
            </a:r>
            <a:r>
              <a:rPr lang="en-GB" altLang="en-US" sz="2000" dirty="0"/>
              <a:t>, </a:t>
            </a:r>
            <a:r>
              <a:rPr lang="en-GB" altLang="en-US" sz="2000" dirty="0" err="1"/>
              <a:t>kurį</a:t>
            </a:r>
            <a:r>
              <a:rPr lang="en-GB" altLang="en-US" sz="2000" dirty="0"/>
              <a:t> </a:t>
            </a:r>
            <a:r>
              <a:rPr lang="en-GB" altLang="en-US" sz="2000" dirty="0" err="1"/>
              <a:t>reikia</a:t>
            </a:r>
            <a:r>
              <a:rPr lang="en-GB" altLang="en-US" sz="2000" dirty="0"/>
              <a:t> </a:t>
            </a:r>
            <a:r>
              <a:rPr lang="en-GB" altLang="en-US" sz="2000" dirty="0" err="1"/>
              <a:t>aptarti</a:t>
            </a:r>
            <a:r>
              <a:rPr lang="en-GB" altLang="en-US" sz="2000" dirty="0"/>
              <a:t> </a:t>
            </a:r>
            <a:r>
              <a:rPr lang="en-GB" altLang="en-US" sz="2000" dirty="0" err="1"/>
              <a:t>ir</a:t>
            </a:r>
            <a:r>
              <a:rPr lang="en-GB" altLang="en-US" sz="2000" dirty="0"/>
              <a:t> </a:t>
            </a:r>
            <a:r>
              <a:rPr lang="lt-LT" altLang="en-US" sz="2000" dirty="0"/>
              <a:t>aprašyti</a:t>
            </a:r>
            <a:r>
              <a:rPr lang="en-GB" altLang="en-US" sz="2000" dirty="0"/>
              <a:t> </a:t>
            </a:r>
            <a:r>
              <a:rPr lang="en-GB" altLang="en-US" sz="2000" dirty="0" err="1"/>
              <a:t>vieną</a:t>
            </a:r>
            <a:r>
              <a:rPr lang="en-GB" altLang="en-US" sz="2000" dirty="0"/>
              <a:t> </a:t>
            </a:r>
            <a:r>
              <a:rPr lang="en-GB" altLang="en-US" sz="2000" dirty="0" err="1"/>
              <a:t>pagrindinį</a:t>
            </a:r>
            <a:r>
              <a:rPr lang="en-GB" altLang="en-US" sz="2000" dirty="0"/>
              <a:t> </a:t>
            </a:r>
            <a:r>
              <a:rPr lang="en-GB" altLang="en-US" sz="2000" dirty="0" err="1"/>
              <a:t>veiksmą</a:t>
            </a:r>
            <a:r>
              <a:rPr lang="en-GB" altLang="en-US" sz="2000" dirty="0"/>
              <a:t>, </a:t>
            </a:r>
            <a:r>
              <a:rPr lang="en-GB" altLang="en-US" sz="2000" dirty="0" err="1"/>
              <a:t>su</a:t>
            </a:r>
            <a:r>
              <a:rPr lang="en-GB" altLang="en-US" sz="2000" dirty="0"/>
              <a:t> </a:t>
            </a:r>
            <a:r>
              <a:rPr lang="en-GB" altLang="en-US" sz="2000" dirty="0" err="1"/>
              <a:t>susijusiais</a:t>
            </a:r>
            <a:r>
              <a:rPr lang="en-GB" altLang="en-US" sz="2000" dirty="0"/>
              <a:t> </a:t>
            </a:r>
            <a:r>
              <a:rPr lang="en-GB" altLang="en-US" sz="2000" dirty="0" err="1"/>
              <a:t>atsakingais</a:t>
            </a:r>
            <a:r>
              <a:rPr lang="en-GB" altLang="en-US" sz="2000" dirty="0"/>
              <a:t> / </a:t>
            </a:r>
            <a:r>
              <a:rPr lang="en-GB" altLang="en-US" sz="2000" dirty="0" err="1"/>
              <a:t>dalyvaujančiais</a:t>
            </a:r>
            <a:r>
              <a:rPr lang="en-GB" altLang="en-US" sz="2000" dirty="0"/>
              <a:t> </a:t>
            </a:r>
            <a:r>
              <a:rPr lang="en-GB" altLang="en-US" sz="2000" dirty="0" err="1"/>
              <a:t>asmenimis</a:t>
            </a:r>
            <a:r>
              <a:rPr lang="en-GB" altLang="en-US" sz="2000" dirty="0"/>
              <a:t> </a:t>
            </a:r>
            <a:r>
              <a:rPr lang="en-GB" altLang="en-US" sz="2000" dirty="0" err="1"/>
              <a:t>ir</a:t>
            </a:r>
            <a:r>
              <a:rPr lang="en-GB" altLang="en-US" sz="2000" dirty="0"/>
              <a:t> </a:t>
            </a:r>
            <a:r>
              <a:rPr lang="en-GB" altLang="en-US" sz="2000" dirty="0" err="1"/>
              <a:t>terminą</a:t>
            </a:r>
            <a:endParaRPr lang="en-GB" altLang="en-US" sz="2000" dirty="0"/>
          </a:p>
          <a:p>
            <a:pPr marL="914400" lvl="1" indent="-457200">
              <a:spcAft>
                <a:spcPts val="1200"/>
              </a:spcAft>
              <a:buFont typeface="+mj-lt"/>
              <a:buAutoNum type="alphaLcPeriod"/>
            </a:pPr>
            <a:r>
              <a:rPr lang="lt-LT" altLang="en-US" sz="2000" dirty="0"/>
              <a:t>naudodamiesi gairėmis, pateiktomis 17 (iii) puslapyje, aptarkite, kokios sėkmės priemonės galėtų būti taikomos siekiant pagerinti b ir d punktuose nurodytus aspektus.</a:t>
            </a:r>
            <a:endParaRPr lang="en-GB" altLang="en-US" sz="2000" dirty="0"/>
          </a:p>
          <a:p>
            <a:pPr marL="514350" indent="-514350">
              <a:spcAft>
                <a:spcPts val="1200"/>
              </a:spcAft>
              <a:buFont typeface="+mj-lt"/>
              <a:buAutoNum type="arabicPeriod" startAt="3"/>
            </a:pPr>
            <a:r>
              <a:rPr lang="lt-LT" altLang="en-US" sz="2400" dirty="0"/>
              <a:t>Apsikeiskite rolėmis ir viską pakartokite</a:t>
            </a:r>
            <a:endParaRPr lang="en-GB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2371109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70780"/>
            <a:ext cx="10515600" cy="58919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lt-LT" sz="3200" b="1" dirty="0">
                <a:solidFill>
                  <a:srgbClr val="76B4A6"/>
                </a:solidFill>
              </a:rPr>
              <a:t>Minkštųjų įgūdžių tobulinimo veiksmų planas: vienas tikslas</a:t>
            </a:r>
            <a:endParaRPr lang="en-GB" sz="3200" b="1" dirty="0">
              <a:solidFill>
                <a:srgbClr val="76B4A6"/>
              </a:solidFill>
            </a:endParaRPr>
          </a:p>
          <a:p>
            <a:pPr marL="0" indent="0">
              <a:spcAft>
                <a:spcPts val="1200"/>
              </a:spcAft>
              <a:buNone/>
            </a:pPr>
            <a:r>
              <a:rPr lang="fi-FI" altLang="en-US" dirty="0"/>
              <a:t>Puikiai veikia te</a:t>
            </a:r>
            <a:r>
              <a:rPr lang="lt-LT" altLang="en-US" dirty="0"/>
              <a:t>n</a:t>
            </a:r>
            <a:r>
              <a:rPr lang="fi-FI" altLang="en-US" dirty="0"/>
              <a:t>, kur studento tikslas:</a:t>
            </a:r>
            <a:endParaRPr lang="en-GB" altLang="en-US" dirty="0"/>
          </a:p>
          <a:p>
            <a:pPr>
              <a:spcAft>
                <a:spcPts val="1200"/>
              </a:spcAft>
            </a:pPr>
            <a:r>
              <a:rPr lang="lt-LT" altLang="en-US" dirty="0"/>
              <a:t>gali būti suformuluotas vienu teiginiu</a:t>
            </a:r>
            <a:endParaRPr lang="en-GB" altLang="en-US" dirty="0"/>
          </a:p>
          <a:p>
            <a:pPr>
              <a:spcAft>
                <a:spcPts val="1200"/>
              </a:spcAft>
            </a:pPr>
            <a:r>
              <a:rPr lang="lt-LT" altLang="en-US" dirty="0"/>
              <a:t>kuris apibūdina norimą įgūdžių tobulinimą arba elgesio pokyčius</a:t>
            </a:r>
            <a:endParaRPr lang="en-GB" altLang="en-US" dirty="0"/>
          </a:p>
          <a:p>
            <a:pPr marL="571500" indent="-571500">
              <a:spcAft>
                <a:spcPts val="1200"/>
              </a:spcAft>
              <a:buFont typeface="+mj-lt"/>
              <a:buAutoNum type="romanLcPeriod"/>
            </a:pPr>
            <a:r>
              <a:rPr lang="lt-LT" altLang="en-US" dirty="0">
                <a:solidFill>
                  <a:srgbClr val="76B4A6"/>
                </a:solidFill>
              </a:rPr>
              <a:t>Skiltis „Pirminis tikslas“</a:t>
            </a:r>
            <a:r>
              <a:rPr lang="lt-LT" altLang="en-US" dirty="0"/>
              <a:t> ir </a:t>
            </a:r>
            <a:r>
              <a:rPr lang="lt-LT" altLang="en-US" dirty="0">
                <a:solidFill>
                  <a:srgbClr val="76B4A6"/>
                </a:solidFill>
              </a:rPr>
              <a:t>„Minkštieji įgūdžiai, kuriuos reikia lavinti“</a:t>
            </a:r>
            <a:endParaRPr lang="en-GB" altLang="en-US" dirty="0">
              <a:solidFill>
                <a:srgbClr val="76B4A6"/>
              </a:solidFill>
            </a:endParaRPr>
          </a:p>
          <a:p>
            <a:pPr marL="457200" lvl="1" indent="0">
              <a:spcAft>
                <a:spcPts val="1200"/>
              </a:spcAft>
              <a:buNone/>
            </a:pPr>
            <a:r>
              <a:rPr lang="lt-LT" altLang="en-US" dirty="0"/>
              <a:t>Pavyzdžiui, „tobulinkite bendravimo įgūdžius tiesioginiai bendraudami, aktyviai klausydamiesi ir reaguodami kūno kalbos ženklais“, kurie:</a:t>
            </a:r>
            <a:endParaRPr lang="en-US" dirty="0"/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Wingdings 2" panose="05020102010507070707" pitchFamily="18" charset="2"/>
              <a:buChar char=""/>
              <a:tabLst>
                <a:tab pos="457200" algn="l"/>
              </a:tabLst>
            </a:pP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aiškiai apibrėžia bendrą tikslą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Wingdings 2" panose="05020102010507070707" pitchFamily="18" charset="2"/>
              <a:buChar char=""/>
              <a:tabLst>
                <a:tab pos="457200" algn="l"/>
                <a:tab pos="914400" algn="l"/>
              </a:tabLst>
            </a:pP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apibūdina kai kuriuos elgesio būdus, kurie prisidės prie teigiamo rezultato pasiekimo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Wingdings 2" panose="05020102010507070707" pitchFamily="18" charset="2"/>
              <a:buChar char=""/>
              <a:tabLst>
                <a:tab pos="457200" algn="l"/>
                <a:tab pos="914400" algn="l"/>
              </a:tabLst>
            </a:pP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tada dirbkite su mokiniu, kad išsiaiškintumėte bet kokius papildomus ar konkretesnius minkštuosius įgūdžius, kuriuos reikia ugdyti – kurie gali būti tokio elgesio pagrindas.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endParaRPr lang="en-GB" altLang="en-US" dirty="0"/>
          </a:p>
          <a:p>
            <a:pPr>
              <a:spcAft>
                <a:spcPts val="1200"/>
              </a:spcAft>
            </a:pPr>
            <a:endParaRPr lang="en-GB" alt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28368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70780"/>
            <a:ext cx="10515600" cy="5706183"/>
          </a:xfrm>
        </p:spPr>
        <p:txBody>
          <a:bodyPr>
            <a:normAutofit/>
          </a:bodyPr>
          <a:lstStyle/>
          <a:p>
            <a:pPr marL="571500" indent="-571500">
              <a:spcAft>
                <a:spcPts val="1200"/>
              </a:spcAft>
              <a:buFont typeface="+mj-lt"/>
              <a:buAutoNum type="romanLcPeriod" startAt="2"/>
            </a:pPr>
            <a:r>
              <a:rPr lang="lt-LT" altLang="en-US" dirty="0">
                <a:solidFill>
                  <a:srgbClr val="76B4A6"/>
                </a:solidFill>
              </a:rPr>
              <a:t>Skiltis „</a:t>
            </a:r>
            <a:r>
              <a:rPr lang="en-GB" altLang="en-US" dirty="0">
                <a:solidFill>
                  <a:srgbClr val="76B4A6"/>
                </a:solidFill>
              </a:rPr>
              <a:t>Plan</a:t>
            </a:r>
            <a:r>
              <a:rPr lang="lt-LT" altLang="en-US" dirty="0" err="1">
                <a:solidFill>
                  <a:srgbClr val="76B4A6"/>
                </a:solidFill>
              </a:rPr>
              <a:t>as</a:t>
            </a:r>
            <a:r>
              <a:rPr lang="lt-LT" altLang="en-US" dirty="0">
                <a:solidFill>
                  <a:srgbClr val="76B4A6"/>
                </a:solidFill>
              </a:rPr>
              <a:t>“</a:t>
            </a:r>
            <a:endParaRPr lang="en-GB" altLang="en-US" dirty="0">
              <a:solidFill>
                <a:srgbClr val="76B4A6"/>
              </a:solidFill>
            </a:endParaRPr>
          </a:p>
          <a:p>
            <a:pPr marL="457200" lvl="1" indent="0">
              <a:spcAft>
                <a:spcPts val="1200"/>
              </a:spcAft>
              <a:buNone/>
            </a:pPr>
            <a:r>
              <a:rPr lang="en-GB" altLang="en-US" dirty="0"/>
              <a:t>Tam </a:t>
            </a:r>
            <a:r>
              <a:rPr lang="en-GB" altLang="en-US" dirty="0" err="1"/>
              <a:t>naudojamas</a:t>
            </a:r>
            <a:r>
              <a:rPr lang="en-GB" altLang="en-US" dirty="0"/>
              <a:t> </a:t>
            </a:r>
            <a:r>
              <a:rPr lang="en-GB" altLang="en-US" dirty="0" err="1"/>
              <a:t>išmokti</a:t>
            </a:r>
            <a:r>
              <a:rPr lang="en-GB" altLang="en-US" dirty="0"/>
              <a:t> – </a:t>
            </a:r>
            <a:r>
              <a:rPr lang="en-GB" altLang="en-US" dirty="0" err="1"/>
              <a:t>išbandyti</a:t>
            </a:r>
            <a:r>
              <a:rPr lang="en-GB" altLang="en-US" dirty="0"/>
              <a:t> </a:t>
            </a:r>
            <a:r>
              <a:rPr lang="en-GB" altLang="en-US" dirty="0" err="1"/>
              <a:t>praktikoje</a:t>
            </a:r>
            <a:r>
              <a:rPr lang="en-GB" altLang="en-US" dirty="0"/>
              <a:t> – </a:t>
            </a:r>
            <a:r>
              <a:rPr lang="en-GB" altLang="en-US" dirty="0" err="1"/>
              <a:t>atsigręžk</a:t>
            </a:r>
            <a:r>
              <a:rPr lang="en-GB" altLang="en-US" dirty="0"/>
              <a:t> </a:t>
            </a:r>
            <a:r>
              <a:rPr lang="en-GB" altLang="en-US" dirty="0" err="1"/>
              <a:t>ir</a:t>
            </a:r>
            <a:r>
              <a:rPr lang="en-GB" altLang="en-US" dirty="0"/>
              <a:t> </a:t>
            </a:r>
            <a:r>
              <a:rPr lang="en-GB" altLang="en-US" dirty="0" err="1"/>
              <a:t>pasitikrink</a:t>
            </a:r>
            <a:r>
              <a:rPr lang="en-GB" altLang="en-US" dirty="0"/>
              <a:t> </a:t>
            </a:r>
            <a:r>
              <a:rPr lang="en-GB" altLang="en-US" dirty="0" err="1"/>
              <a:t>modelis</a:t>
            </a:r>
            <a:r>
              <a:rPr lang="en-GB" altLang="en-US" dirty="0"/>
              <a:t>, </a:t>
            </a:r>
            <a:r>
              <a:rPr lang="en-GB" altLang="en-US" dirty="0" err="1"/>
              <a:t>skirtas</a:t>
            </a:r>
            <a:r>
              <a:rPr lang="en-GB" altLang="en-US" dirty="0"/>
              <a:t> </a:t>
            </a:r>
            <a:r>
              <a:rPr lang="en-GB" altLang="en-US" dirty="0" err="1"/>
              <a:t>tobulinti</a:t>
            </a:r>
            <a:r>
              <a:rPr lang="en-GB" altLang="en-US" dirty="0"/>
              <a:t> tam </a:t>
            </a:r>
            <a:r>
              <a:rPr lang="en-GB" altLang="en-US" dirty="0" err="1"/>
              <a:t>tikrus</a:t>
            </a:r>
            <a:r>
              <a:rPr lang="en-GB" altLang="en-US" dirty="0"/>
              <a:t> </a:t>
            </a:r>
            <a:r>
              <a:rPr lang="en-GB" altLang="en-US" dirty="0" err="1"/>
              <a:t>minkštuosius</a:t>
            </a:r>
            <a:r>
              <a:rPr lang="en-GB" altLang="en-US" dirty="0"/>
              <a:t> </a:t>
            </a:r>
            <a:r>
              <a:rPr lang="en-GB" altLang="en-US" dirty="0" err="1"/>
              <a:t>įgūdžius</a:t>
            </a:r>
            <a:r>
              <a:rPr lang="en-GB" altLang="en-US" dirty="0"/>
              <a:t> </a:t>
            </a:r>
            <a:r>
              <a:rPr lang="en-GB" altLang="en-US" dirty="0" err="1"/>
              <a:t>arba</a:t>
            </a:r>
            <a:r>
              <a:rPr lang="en-GB" altLang="en-US" dirty="0"/>
              <a:t> </a:t>
            </a:r>
            <a:r>
              <a:rPr lang="en-GB" altLang="en-US" dirty="0" err="1"/>
              <a:t>elgesį</a:t>
            </a:r>
            <a:r>
              <a:rPr lang="en-GB" altLang="en-US" dirty="0"/>
              <a:t>.</a:t>
            </a:r>
            <a:endParaRPr lang="lt-LT" altLang="en-US" dirty="0"/>
          </a:p>
          <a:p>
            <a:pPr marL="457200" lvl="1" indent="0">
              <a:spcAft>
                <a:spcPts val="1200"/>
              </a:spcAft>
              <a:buNone/>
            </a:pPr>
            <a:r>
              <a:rPr lang="lt-LT" altLang="en-US" dirty="0"/>
              <a:t>Jame pateikiamas aiškus planas, kaip jie pagerins savo minkštuosius įgūdžius, siekdami įsidarbinti ir pasiekti rezultatų.</a:t>
            </a:r>
            <a:endParaRPr lang="en-GB" altLang="en-US" dirty="0"/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+mj-lt"/>
              <a:buAutoNum type="alphaLcParenR"/>
              <a:tabLst>
                <a:tab pos="457200" algn="l"/>
              </a:tabLst>
            </a:pPr>
            <a:r>
              <a:rPr lang="lt-LT" sz="1800" dirty="0">
                <a:solidFill>
                  <a:srgbClr val="76B4A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Išmokti</a:t>
            </a: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mokinys apibūdina veiksmus, kurių jis imsis, kad išmoktų / patobulintų įgūdžius / elgesį, iki užsibrėžtų terminų pabaigos ir panaudos išteklius, kurių jam reikės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+mj-lt"/>
              <a:buAutoNum type="alphaLcParenR"/>
              <a:tabLst>
                <a:tab pos="457200" algn="l"/>
              </a:tabLst>
            </a:pPr>
            <a:r>
              <a:rPr lang="lt-LT" sz="1800" dirty="0">
                <a:solidFill>
                  <a:srgbClr val="76B4A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Išbandyti praktikoje</a:t>
            </a: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galimybė praktikuoti naujus / patobulintus įgūdžius / elgseną be spaudimo būti „tobulam“ – tai leidžia nuolat mokytis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+mj-lt"/>
              <a:buAutoNum type="alphaLcParenR"/>
              <a:tabLst>
                <a:tab pos="457200" algn="l"/>
              </a:tabLst>
            </a:pPr>
            <a:r>
              <a:rPr lang="lt-LT" sz="1800" dirty="0">
                <a:solidFill>
                  <a:srgbClr val="76B4A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Atsigręžk ir pasitikrink</a:t>
            </a: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čia turėtų būti nurodyta kai kurie atsiliepimo būdai – kaip jie nori juos gauti ir iš ko jų sieks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74944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70780"/>
            <a:ext cx="10515600" cy="5706183"/>
          </a:xfrm>
        </p:spPr>
        <p:txBody>
          <a:bodyPr>
            <a:normAutofit/>
          </a:bodyPr>
          <a:lstStyle/>
          <a:p>
            <a:pPr marL="571500" indent="-571500">
              <a:spcAft>
                <a:spcPts val="1200"/>
              </a:spcAft>
              <a:buFont typeface="+mj-lt"/>
              <a:buAutoNum type="romanLcPeriod" startAt="2"/>
            </a:pPr>
            <a:r>
              <a:rPr lang="lt-LT" altLang="en-US" dirty="0">
                <a:solidFill>
                  <a:srgbClr val="76B4A6"/>
                </a:solidFill>
              </a:rPr>
              <a:t>Skiltis „Planas“</a:t>
            </a:r>
            <a:endParaRPr lang="en-GB" altLang="en-US" dirty="0">
              <a:solidFill>
                <a:srgbClr val="76B4A6"/>
              </a:solidFill>
            </a:endParaRPr>
          </a:p>
          <a:p>
            <a:pPr marL="457200" lvl="1" indent="0">
              <a:spcAft>
                <a:spcPts val="1200"/>
              </a:spcAft>
              <a:buNone/>
            </a:pPr>
            <a:r>
              <a:rPr lang="lt-LT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Vėlgi, naudokite „minkštuosius rodiklius“ – norėdami nurodyti status quo, pažangą ir ką išmokote</a:t>
            </a:r>
            <a:endParaRPr lang="en-GB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1" indent="0">
              <a:spcAft>
                <a:spcPts val="1200"/>
              </a:spcAft>
              <a:buNone/>
            </a:pPr>
            <a:endParaRPr lang="en-GB" altLang="en-US" dirty="0"/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Wingdings 2" panose="05020102010507070707" pitchFamily="18" charset="2"/>
              <a:buChar char=""/>
              <a:tabLst>
                <a:tab pos="457200" algn="l"/>
              </a:tabLst>
            </a:pP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minkštieji indikatoriai „bazinis“ – „pagalvokite apie laiką, kai...“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Wingdings 2" panose="05020102010507070707" pitchFamily="18" charset="2"/>
              <a:buChar char=""/>
              <a:tabLst>
                <a:tab pos="457200" algn="l"/>
              </a:tabLst>
            </a:pP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minkštieji indikatoriai „bazinis efektas“ – „kas atsitiko dėl to...“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76B4A6"/>
              </a:buClr>
              <a:buFont typeface="Wingdings 2" panose="05020102010507070707" pitchFamily="18" charset="2"/>
              <a:buChar char=""/>
              <a:tabLst>
                <a:tab pos="457200" algn="l"/>
                <a:tab pos="914400" algn="l"/>
              </a:tabLst>
            </a:pPr>
            <a:r>
              <a:rPr lang="lt-LT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minkštieji indikatoriai „tikslinis efektas“ – „kaip sužinosi...“</a:t>
            </a:r>
            <a:endParaRPr lang="en-GB" sz="1800" dirty="0">
              <a:effectLst/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2961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Apibendrinimas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44847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Kas </a:t>
            </a:r>
            <a:r>
              <a:rPr lang="en-GB" dirty="0" err="1"/>
              <a:t>turi</a:t>
            </a:r>
            <a:r>
              <a:rPr lang="en-GB" dirty="0"/>
              <a:t> </a:t>
            </a:r>
            <a:r>
              <a:rPr lang="en-GB" dirty="0" err="1"/>
              <a:t>įvykti</a:t>
            </a:r>
            <a:r>
              <a:rPr lang="en-GB" dirty="0"/>
              <a:t> </a:t>
            </a:r>
            <a:r>
              <a:rPr lang="en-GB" dirty="0" err="1"/>
              <a:t>toliau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b="1" dirty="0" err="1">
                <a:solidFill>
                  <a:srgbClr val="76B4A6"/>
                </a:solidFill>
              </a:rPr>
              <a:t>Susipažinimas</a:t>
            </a:r>
            <a:r>
              <a:rPr lang="en-GB" sz="3200" b="1" dirty="0">
                <a:solidFill>
                  <a:srgbClr val="76B4A6"/>
                </a:solidFill>
              </a:rPr>
              <a:t> </a:t>
            </a:r>
            <a:r>
              <a:rPr lang="en-GB" sz="3200" b="1" dirty="0" err="1">
                <a:solidFill>
                  <a:srgbClr val="76B4A6"/>
                </a:solidFill>
              </a:rPr>
              <a:t>ir</a:t>
            </a:r>
            <a:r>
              <a:rPr lang="en-GB" sz="3200" b="1" dirty="0">
                <a:solidFill>
                  <a:srgbClr val="76B4A6"/>
                </a:solidFill>
              </a:rPr>
              <a:t> </a:t>
            </a:r>
            <a:r>
              <a:rPr lang="en-GB" sz="3200" b="1" dirty="0" err="1">
                <a:solidFill>
                  <a:srgbClr val="76B4A6"/>
                </a:solidFill>
              </a:rPr>
              <a:t>pasiruošimas</a:t>
            </a:r>
            <a:endParaRPr lang="en-GB" sz="3200" b="1" dirty="0">
              <a:solidFill>
                <a:srgbClr val="76B4A6"/>
              </a:solidFill>
            </a:endParaRPr>
          </a:p>
          <a:p>
            <a:r>
              <a:rPr lang="lt-LT" sz="2400" dirty="0"/>
              <a:t>Susipažinkite su visais metodais ir pasiruoškite jiems. </a:t>
            </a:r>
            <a:r>
              <a:rPr lang="lt-LT" sz="2400" b="1" i="1" dirty="0"/>
              <a:t>2 skyrius Darbas su mokiniu ir jo ataskaita</a:t>
            </a:r>
            <a:endParaRPr lang="en-GB" sz="2400" dirty="0"/>
          </a:p>
          <a:p>
            <a:r>
              <a:rPr lang="lt-LT" sz="2400" dirty="0"/>
              <a:t>kituose moduliuose, kai dirbate naudodami įrankius ir metodus, susijusius su mentoriaus / mokinio pokalbiais, taikykite pageidaujamus partnerio, su kuriuo dirbate, pagrindinio stiliaus metodus (paklauskite jų)</a:t>
            </a:r>
            <a:endParaRPr lang="en-GB" sz="2400" dirty="0"/>
          </a:p>
          <a:p>
            <a:r>
              <a:rPr lang="en-GB" sz="2400" dirty="0" err="1"/>
              <a:t>Susipažinkite</a:t>
            </a:r>
            <a:r>
              <a:rPr lang="en-GB" sz="2400" dirty="0"/>
              <a:t> </a:t>
            </a:r>
            <a:r>
              <a:rPr lang="en-GB" sz="2400" dirty="0" err="1"/>
              <a:t>su</a:t>
            </a:r>
            <a:r>
              <a:rPr lang="en-GB" sz="2400" dirty="0"/>
              <a:t> </a:t>
            </a:r>
            <a:r>
              <a:rPr lang="en-GB" sz="2400" dirty="0" err="1"/>
              <a:t>visais</a:t>
            </a:r>
            <a:r>
              <a:rPr lang="en-GB" sz="2400" dirty="0"/>
              <a:t> </a:t>
            </a:r>
            <a:r>
              <a:rPr lang="en-GB" sz="2400" dirty="0" err="1"/>
              <a:t>būdais</a:t>
            </a:r>
            <a:r>
              <a:rPr lang="en-GB" sz="2400" dirty="0"/>
              <a:t> </a:t>
            </a:r>
            <a:r>
              <a:rPr lang="en-GB" sz="2400" dirty="0" err="1"/>
              <a:t>ir</a:t>
            </a:r>
            <a:r>
              <a:rPr lang="en-GB" sz="2400" dirty="0"/>
              <a:t> </a:t>
            </a:r>
            <a:r>
              <a:rPr lang="en-GB" sz="2400" dirty="0" err="1"/>
              <a:t>pasiruoškite</a:t>
            </a:r>
            <a:r>
              <a:rPr lang="en-GB" sz="2400" dirty="0"/>
              <a:t> </a:t>
            </a:r>
            <a:r>
              <a:rPr lang="en-GB" sz="2400" dirty="0" err="1"/>
              <a:t>jiems</a:t>
            </a:r>
            <a:r>
              <a:rPr lang="en-GB" sz="2400" dirty="0"/>
              <a:t>:</a:t>
            </a:r>
          </a:p>
          <a:p>
            <a:pPr lvl="1"/>
            <a:r>
              <a:rPr lang="lt-LT" sz="2000" b="1" i="1" dirty="0"/>
              <a:t>3. Minkštųjų įgūdžių ugdymo veiksmų planas: keli tikslai</a:t>
            </a:r>
          </a:p>
          <a:p>
            <a:pPr lvl="1"/>
            <a:r>
              <a:rPr lang="lt-LT" sz="2000" b="1" i="1" dirty="0"/>
              <a:t>4. Minkštųjų įgūdžių ugdymo veiksmų planas: vienas tikslas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372020262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70780"/>
            <a:ext cx="10515600" cy="57061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sz="3200" b="1" dirty="0">
                <a:solidFill>
                  <a:srgbClr val="76B4A6"/>
                </a:solidFill>
              </a:rPr>
              <a:t>Savimonės diagnostikos sesijos susitarimai (su mokiniais)</a:t>
            </a:r>
            <a:endParaRPr lang="en-GB" sz="3200" b="1" dirty="0">
              <a:solidFill>
                <a:srgbClr val="76B4A6"/>
              </a:solidFill>
            </a:endParaRPr>
          </a:p>
          <a:p>
            <a:r>
              <a:rPr lang="lt-LT" sz="2400" dirty="0"/>
              <a:t>Savimonės diagnostikos sesijos užsiėmimo metu aš (jūsų mokytojas):</a:t>
            </a:r>
            <a:endParaRPr lang="en-GB" sz="2400" dirty="0"/>
          </a:p>
          <a:p>
            <a:pPr lvl="1"/>
            <a:r>
              <a:rPr lang="lt-LT" sz="2000" dirty="0"/>
              <a:t>supažindinsiu mokinius su Savimonės diagnostika</a:t>
            </a:r>
          </a:p>
          <a:p>
            <a:pPr lvl="1"/>
            <a:r>
              <a:rPr lang="lt-LT" sz="2000" dirty="0"/>
              <a:t>įvykdysiu testavimo sesiją</a:t>
            </a:r>
          </a:p>
          <a:p>
            <a:pPr lvl="1"/>
            <a:r>
              <a:rPr lang="lt-LT" sz="2000" dirty="0"/>
              <a:t>būsiu šalia, kol mokiniai pateiks atsakymus atsiliepimų ataskaitoms</a:t>
            </a:r>
            <a:endParaRPr lang="en-GB" sz="2000" dirty="0"/>
          </a:p>
          <a:p>
            <a:r>
              <a:rPr lang="lt-LT" sz="2400" dirty="0"/>
              <a:t>prieš tai turėsime aptarti sesijos tvarką, įskaitant reikalingos įrangos aptarimą</a:t>
            </a:r>
          </a:p>
          <a:p>
            <a:r>
              <a:rPr lang="lt-LT" sz="2400" dirty="0"/>
              <a:t>turėtumėte susisiekti su manimi (savo mokytoju) ir aptarti užsiėmimo laiką</a:t>
            </a:r>
            <a:endParaRPr lang="en-GB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122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Tikslai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lt-LT" dirty="0"/>
              <a:t>Praėję šį skyrių:</a:t>
            </a:r>
            <a:endParaRPr lang="en-GB" dirty="0"/>
          </a:p>
          <a:p>
            <a:pPr lvl="0"/>
            <a:r>
              <a:rPr lang="lt-LT" dirty="0"/>
              <a:t>susipažinsite su kai kuriais Savimonės diagnostikos pagrindais</a:t>
            </a:r>
          </a:p>
          <a:p>
            <a:pPr lvl="0"/>
            <a:r>
              <a:rPr lang="lt-LT" dirty="0"/>
              <a:t>išbandysite diagnostiką – atliksite </a:t>
            </a:r>
            <a:r>
              <a:rPr lang="lt-LT" dirty="0" err="1"/>
              <a:t>Footprint</a:t>
            </a:r>
            <a:r>
              <a:rPr lang="lt-LT" dirty="0"/>
              <a:t>® testą ir gausite ataskaitą, kaip tai darytų mokinys</a:t>
            </a:r>
          </a:p>
          <a:p>
            <a:pPr lvl="0"/>
            <a:r>
              <a:rPr lang="lt-LT" dirty="0"/>
              <a:t>sužinosite apie 4 pagrindinius asmenybių stilių bruožus 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50453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Literatūra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sz="1800" dirty="0"/>
              <a:t>Marston WM 1928, The Emotions of Normal People, accessed 29/03/2022, Kegan Paul Trench </a:t>
            </a:r>
            <a:r>
              <a:rPr lang="en-GB" sz="1800" dirty="0" err="1"/>
              <a:t>Trubner</a:t>
            </a:r>
            <a:r>
              <a:rPr lang="en-GB" sz="1800" dirty="0"/>
              <a:t> And Company Limited, available online from Internet Archive at </a:t>
            </a:r>
            <a:r>
              <a:rPr lang="en-GB" sz="1800" u="sng" dirty="0">
                <a:hlinkClick r:id="rId3"/>
              </a:rPr>
              <a:t>https://archive.org/details/emotionsofnormal032195mbp</a:t>
            </a:r>
            <a:r>
              <a:rPr lang="en-GB" sz="1800" dirty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1800" dirty="0"/>
              <a:t>IES 2000, Guide to measuring soft outcomes and distance travelled, accessed 23/03/2022, available </a:t>
            </a:r>
            <a:r>
              <a:rPr lang="en-GB" sz="1800" u="sng" dirty="0">
                <a:hlinkClick r:id="rId4"/>
              </a:rPr>
              <a:t>https://www.employment-studies.co.uk/resource/guide-measuring-soft-outcomes-and-distance-travelled</a:t>
            </a:r>
            <a:endParaRPr lang="en-GB" sz="1800" dirty="0"/>
          </a:p>
          <a:p>
            <a:pPr marL="514350" indent="-514350">
              <a:buFont typeface="+mj-lt"/>
              <a:buAutoNum type="arabicPeriod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813741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dirty="0"/>
              <a:t>Savimonės sistemos įvadas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GB" sz="3500" b="1" dirty="0" err="1">
                <a:solidFill>
                  <a:srgbClr val="76B4A6"/>
                </a:solidFill>
              </a:rPr>
              <a:t>Ką</a:t>
            </a:r>
            <a:r>
              <a:rPr lang="en-GB" sz="3500" b="1" dirty="0">
                <a:solidFill>
                  <a:srgbClr val="76B4A6"/>
                </a:solidFill>
              </a:rPr>
              <a:t> </a:t>
            </a:r>
            <a:r>
              <a:rPr lang="en-GB" sz="3500" b="1" dirty="0" err="1">
                <a:solidFill>
                  <a:srgbClr val="76B4A6"/>
                </a:solidFill>
              </a:rPr>
              <a:t>mes</a:t>
            </a:r>
            <a:r>
              <a:rPr lang="en-GB" sz="3500" b="1" dirty="0">
                <a:solidFill>
                  <a:srgbClr val="76B4A6"/>
                </a:solidFill>
              </a:rPr>
              <a:t> </a:t>
            </a:r>
            <a:r>
              <a:rPr lang="en-GB" sz="3500" b="1" dirty="0" err="1">
                <a:solidFill>
                  <a:srgbClr val="76B4A6"/>
                </a:solidFill>
              </a:rPr>
              <a:t>matuojame</a:t>
            </a:r>
            <a:r>
              <a:rPr lang="en-GB" sz="3500" b="1" dirty="0">
                <a:solidFill>
                  <a:srgbClr val="76B4A6"/>
                </a:solidFill>
              </a:rPr>
              <a:t>?</a:t>
            </a:r>
          </a:p>
          <a:p>
            <a:pPr marL="0" indent="0">
              <a:buNone/>
            </a:pPr>
            <a:r>
              <a:rPr lang="lt-LT" dirty="0"/>
              <a:t>Savimonės diagnostikos klausimynas (</a:t>
            </a:r>
            <a:r>
              <a:rPr lang="lt-LT" dirty="0" err="1"/>
              <a:t>Footprint</a:t>
            </a:r>
            <a:r>
              <a:rPr lang="lt-LT" dirty="0"/>
              <a:t>®) yra:</a:t>
            </a:r>
            <a:endParaRPr lang="en-GB" dirty="0"/>
          </a:p>
          <a:p>
            <a:pPr>
              <a:spcAft>
                <a:spcPts val="1200"/>
              </a:spcAft>
              <a:defRPr/>
            </a:pPr>
            <a:r>
              <a:rPr lang="lt-LT" altLang="en-US" dirty="0" err="1"/>
              <a:t>psichometrinis</a:t>
            </a:r>
            <a:r>
              <a:rPr lang="lt-LT" altLang="en-US" dirty="0"/>
              <a:t> asmenybės testas</a:t>
            </a:r>
            <a:endParaRPr lang="en-GB" altLang="en-US" dirty="0"/>
          </a:p>
          <a:p>
            <a:pPr>
              <a:spcAft>
                <a:spcPts val="1200"/>
              </a:spcAft>
              <a:defRPr/>
            </a:pPr>
            <a:r>
              <a:rPr lang="lt-LT" altLang="en-US" dirty="0"/>
              <a:t>matuojantis mūsų </a:t>
            </a:r>
            <a:r>
              <a:rPr lang="lt-LT" altLang="en-US" b="1" dirty="0">
                <a:solidFill>
                  <a:srgbClr val="76B4A6"/>
                </a:solidFill>
              </a:rPr>
              <a:t>elgesio pagrindus</a:t>
            </a:r>
            <a:endParaRPr lang="en-GB" altLang="en-US" b="1" dirty="0">
              <a:solidFill>
                <a:srgbClr val="76B4A6"/>
              </a:solidFill>
            </a:endParaRPr>
          </a:p>
          <a:p>
            <a:pPr>
              <a:spcAft>
                <a:spcPts val="1200"/>
              </a:spcAft>
              <a:defRPr/>
            </a:pPr>
            <a:r>
              <a:rPr lang="lt-LT" altLang="en-US" dirty="0"/>
              <a:t>leidžia mums interpretuoti daugybę aspektų, įskaitant:</a:t>
            </a:r>
            <a:endParaRPr lang="en-GB" altLang="en-US" dirty="0"/>
          </a:p>
          <a:p>
            <a:pPr lvl="1">
              <a:spcAft>
                <a:spcPts val="1200"/>
              </a:spcAft>
              <a:defRPr/>
            </a:pPr>
            <a:r>
              <a:rPr lang="lt-LT" altLang="en-US" dirty="0"/>
              <a:t>mūsų </a:t>
            </a:r>
            <a:r>
              <a:rPr lang="lt-LT" altLang="en-US" b="1" dirty="0">
                <a:solidFill>
                  <a:srgbClr val="76B4A6"/>
                </a:solidFill>
              </a:rPr>
              <a:t>darbo stilių;</a:t>
            </a:r>
          </a:p>
          <a:p>
            <a:pPr lvl="1">
              <a:spcAft>
                <a:spcPts val="1200"/>
              </a:spcAft>
              <a:defRPr/>
            </a:pPr>
            <a:r>
              <a:rPr lang="lt-LT" altLang="en-US" b="1" dirty="0">
                <a:solidFill>
                  <a:srgbClr val="76B4A6"/>
                </a:solidFill>
              </a:rPr>
              <a:t>minkštuosius įgūdžius; </a:t>
            </a:r>
            <a:r>
              <a:rPr lang="lt-LT" altLang="en-US" dirty="0"/>
              <a:t>bendravimo stilių, motyvuojančius veiksnius, vertybes, įsitikinimus</a:t>
            </a:r>
          </a:p>
          <a:p>
            <a:pPr lvl="1">
              <a:spcAft>
                <a:spcPts val="1200"/>
              </a:spcAft>
              <a:defRPr/>
            </a:pPr>
            <a:r>
              <a:rPr lang="lt-LT" altLang="en-US" dirty="0"/>
              <a:t>ir mūsų</a:t>
            </a:r>
            <a:r>
              <a:rPr lang="lt-LT" altLang="en-US" b="1" dirty="0">
                <a:solidFill>
                  <a:srgbClr val="76B4A6"/>
                </a:solidFill>
              </a:rPr>
              <a:t> požiūrį į naują mokymąsi ir įgūdžius.</a:t>
            </a:r>
            <a:endParaRPr lang="en-GB" altLang="en-US" b="1" dirty="0">
              <a:solidFill>
                <a:srgbClr val="76B4A6"/>
              </a:solidFill>
            </a:endParaRPr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287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70780"/>
            <a:ext cx="10515600" cy="5706183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lt-LT" altLang="en-US" dirty="0"/>
              <a:t>Kvalifikacija</a:t>
            </a:r>
          </a:p>
          <a:p>
            <a:pPr>
              <a:spcAft>
                <a:spcPts val="1200"/>
              </a:spcAft>
            </a:pPr>
            <a:r>
              <a:rPr lang="lt-LT" altLang="en-US" dirty="0"/>
              <a:t>remiantis </a:t>
            </a:r>
            <a:r>
              <a:rPr lang="lt-LT" altLang="en-US" b="1" dirty="0">
                <a:solidFill>
                  <a:srgbClr val="76B4A6"/>
                </a:solidFill>
              </a:rPr>
              <a:t>darbo teorijos </a:t>
            </a:r>
            <a:r>
              <a:rPr lang="lt-LT" altLang="en-US" dirty="0"/>
              <a:t>ir </a:t>
            </a:r>
            <a:r>
              <a:rPr lang="lt-LT" altLang="en-US" b="1" dirty="0">
                <a:solidFill>
                  <a:srgbClr val="76B4A6"/>
                </a:solidFill>
              </a:rPr>
              <a:t>naudojimo darbo vietoje </a:t>
            </a:r>
            <a:r>
              <a:rPr lang="lt-LT" altLang="en-US" dirty="0"/>
              <a:t>modeliu, besitęsiančiu daugiau nei 60 metų</a:t>
            </a:r>
            <a:endParaRPr lang="en-GB" altLang="en-US" dirty="0"/>
          </a:p>
          <a:p>
            <a:pPr>
              <a:spcAft>
                <a:spcPts val="1200"/>
              </a:spcAft>
            </a:pPr>
            <a:r>
              <a:rPr lang="en-GB" altLang="en-US" dirty="0" err="1"/>
              <a:t>plius</a:t>
            </a:r>
            <a:r>
              <a:rPr lang="en-GB" altLang="en-US" dirty="0"/>
              <a:t> </a:t>
            </a:r>
            <a:r>
              <a:rPr lang="lt-LT" altLang="en-US" dirty="0"/>
              <a:t>Savimonės diagnostikos </a:t>
            </a:r>
            <a:r>
              <a:rPr lang="en-GB" altLang="en-US" b="1" dirty="0" err="1">
                <a:solidFill>
                  <a:srgbClr val="76B4A6"/>
                </a:solidFill>
              </a:rPr>
              <a:t>darbas</a:t>
            </a:r>
            <a:r>
              <a:rPr lang="en-GB" altLang="en-US" b="1" dirty="0">
                <a:solidFill>
                  <a:srgbClr val="76B4A6"/>
                </a:solidFill>
              </a:rPr>
              <a:t> </a:t>
            </a:r>
            <a:r>
              <a:rPr lang="en-GB" altLang="en-US" b="1" dirty="0" err="1">
                <a:solidFill>
                  <a:srgbClr val="76B4A6"/>
                </a:solidFill>
              </a:rPr>
              <a:t>su</a:t>
            </a:r>
            <a:r>
              <a:rPr lang="en-GB" altLang="en-US" b="1" dirty="0">
                <a:solidFill>
                  <a:srgbClr val="76B4A6"/>
                </a:solidFill>
              </a:rPr>
              <a:t> </a:t>
            </a:r>
            <a:r>
              <a:rPr lang="en-GB" altLang="en-US" b="1" dirty="0" err="1">
                <a:solidFill>
                  <a:srgbClr val="76B4A6"/>
                </a:solidFill>
              </a:rPr>
              <a:t>pedagogais</a:t>
            </a:r>
            <a:r>
              <a:rPr lang="en-GB" altLang="en-US" dirty="0"/>
              <a:t>, </a:t>
            </a:r>
            <a:r>
              <a:rPr lang="en-GB" altLang="en-US" b="1" dirty="0" err="1">
                <a:solidFill>
                  <a:srgbClr val="76B4A6"/>
                </a:solidFill>
              </a:rPr>
              <a:t>darbdaviais</a:t>
            </a:r>
            <a:r>
              <a:rPr lang="en-GB" altLang="en-US" dirty="0"/>
              <a:t>, </a:t>
            </a:r>
            <a:r>
              <a:rPr lang="en-GB" altLang="en-US" b="1" dirty="0" err="1">
                <a:solidFill>
                  <a:srgbClr val="76B4A6"/>
                </a:solidFill>
              </a:rPr>
              <a:t>įdarbintojais</a:t>
            </a:r>
            <a:r>
              <a:rPr lang="en-GB" altLang="en-US" dirty="0"/>
              <a:t> </a:t>
            </a:r>
            <a:r>
              <a:rPr lang="en-GB" altLang="en-US" dirty="0" err="1"/>
              <a:t>ir</a:t>
            </a:r>
            <a:r>
              <a:rPr lang="en-GB" altLang="en-US" dirty="0"/>
              <a:t> </a:t>
            </a:r>
            <a:r>
              <a:rPr lang="en-GB" altLang="en-US" b="1" dirty="0" err="1">
                <a:solidFill>
                  <a:srgbClr val="76B4A6"/>
                </a:solidFill>
              </a:rPr>
              <a:t>verslininkais</a:t>
            </a:r>
            <a:endParaRPr lang="en-GB" altLang="en-US" b="1" dirty="0">
              <a:solidFill>
                <a:srgbClr val="76B4A6"/>
              </a:solidFill>
            </a:endParaRPr>
          </a:p>
          <a:p>
            <a:r>
              <a:rPr lang="en-GB" altLang="en-US" dirty="0" err="1"/>
              <a:t>tęsiami</a:t>
            </a:r>
            <a:r>
              <a:rPr lang="en-GB" altLang="en-US" dirty="0"/>
              <a:t> </a:t>
            </a:r>
            <a:r>
              <a:rPr lang="en-GB" altLang="en-US" dirty="0" err="1"/>
              <a:t>akademiniai</a:t>
            </a:r>
            <a:r>
              <a:rPr lang="en-GB" altLang="en-US" dirty="0"/>
              <a:t> </a:t>
            </a:r>
            <a:r>
              <a:rPr lang="en-GB" altLang="en-US" dirty="0" err="1"/>
              <a:t>tyrimai</a:t>
            </a:r>
            <a:r>
              <a:rPr lang="en-GB" altLang="en-US" dirty="0"/>
              <a:t>:</a:t>
            </a:r>
          </a:p>
          <a:p>
            <a:pPr lvl="1"/>
            <a:r>
              <a:rPr lang="en-GB" altLang="en-US" dirty="0" err="1"/>
              <a:t>patvirtinimai</a:t>
            </a:r>
            <a:r>
              <a:rPr lang="en-GB" altLang="en-US" dirty="0"/>
              <a:t> </a:t>
            </a:r>
            <a:r>
              <a:rPr lang="en-GB" altLang="en-US" dirty="0" err="1"/>
              <a:t>ir</a:t>
            </a:r>
            <a:r>
              <a:rPr lang="en-GB" altLang="en-US" dirty="0"/>
              <a:t> </a:t>
            </a:r>
            <a:r>
              <a:rPr lang="en-GB" altLang="en-US" dirty="0" err="1"/>
              <a:t>patikslinima</a:t>
            </a:r>
            <a:r>
              <a:rPr lang="lt-LT" altLang="en-US" dirty="0"/>
              <a:t>i</a:t>
            </a:r>
            <a:endParaRPr lang="en-GB" altLang="en-US" dirty="0"/>
          </a:p>
          <a:p>
            <a:pPr lvl="1"/>
            <a:r>
              <a:rPr lang="lt-LT" altLang="en-US" dirty="0"/>
              <a:t>modelio </a:t>
            </a:r>
            <a:r>
              <a:rPr lang="lt-LT" altLang="en-US" b="1" dirty="0">
                <a:solidFill>
                  <a:srgbClr val="76B4A6"/>
                </a:solidFill>
              </a:rPr>
              <a:t>tikroji praktinė vertė</a:t>
            </a:r>
            <a:r>
              <a:rPr lang="lt-LT" altLang="en-US" dirty="0"/>
              <a:t>, </a:t>
            </a:r>
            <a:r>
              <a:rPr lang="lt-LT" altLang="en-US" b="1" dirty="0">
                <a:solidFill>
                  <a:srgbClr val="76B4A6"/>
                </a:solidFill>
              </a:rPr>
              <a:t>vertinant elgesio stilius visoje Europoje </a:t>
            </a:r>
            <a:r>
              <a:rPr lang="lt-LT" altLang="en-US" dirty="0"/>
              <a:t>(Jungtinėje Karalystėje, Bulgarijoje, Rumunijoje, Italijoje, Graikijoje, Lietuvoje, Portugalijoje, Ispanijoje)</a:t>
            </a:r>
            <a:endParaRPr lang="en-GB" altLang="en-US" dirty="0"/>
          </a:p>
          <a:p>
            <a:pPr lvl="1"/>
            <a:r>
              <a:rPr lang="lt-LT" altLang="en-US" b="1" dirty="0">
                <a:solidFill>
                  <a:srgbClr val="76B4A6"/>
                </a:solidFill>
              </a:rPr>
              <a:t>tikroji, praktinė modelio vertė </a:t>
            </a:r>
            <a:r>
              <a:rPr lang="lt-LT" altLang="en-US" dirty="0"/>
              <a:t>vertinant mokymosi stilius </a:t>
            </a:r>
            <a:r>
              <a:rPr lang="lt-LT" altLang="en-US" b="1" dirty="0">
                <a:solidFill>
                  <a:srgbClr val="76B4A6"/>
                </a:solidFill>
              </a:rPr>
              <a:t>mokymo ir tobulėjimo planams įgyvendinti</a:t>
            </a:r>
            <a:endParaRPr lang="en-GB" altLang="en-US" b="1" dirty="0">
              <a:solidFill>
                <a:srgbClr val="76B4A6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grpSp>
        <p:nvGrpSpPr>
          <p:cNvPr id="5" name="Group 2"/>
          <p:cNvGrpSpPr>
            <a:grpSpLocks noChangeAspect="1"/>
          </p:cNvGrpSpPr>
          <p:nvPr/>
        </p:nvGrpSpPr>
        <p:grpSpPr bwMode="auto">
          <a:xfrm>
            <a:off x="7529029" y="2591148"/>
            <a:ext cx="2714625" cy="676275"/>
            <a:chOff x="6004673" y="2571322"/>
            <a:chExt cx="2867025" cy="714375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4673" y="2571322"/>
              <a:ext cx="2867025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6585" y="2637997"/>
              <a:ext cx="2743200" cy="58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0613" y="5615309"/>
            <a:ext cx="13731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775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70780"/>
            <a:ext cx="8039986" cy="5706183"/>
          </a:xfrm>
        </p:spPr>
        <p:txBody>
          <a:bodyPr>
            <a:normAutofit fontScale="92500" lnSpcReduction="10000"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GB" sz="3200" b="1" dirty="0">
                <a:solidFill>
                  <a:srgbClr val="76B4A6"/>
                </a:solidFill>
              </a:rPr>
              <a:t>ENTER </a:t>
            </a:r>
            <a:r>
              <a:rPr lang="lt-LT" sz="3200" b="1" dirty="0">
                <a:solidFill>
                  <a:srgbClr val="76B4A6"/>
                </a:solidFill>
              </a:rPr>
              <a:t>metodas</a:t>
            </a:r>
            <a:endParaRPr lang="en-GB" sz="3200" b="1" dirty="0">
              <a:solidFill>
                <a:srgbClr val="76B4A6"/>
              </a:solidFill>
            </a:endParaRPr>
          </a:p>
          <a:p>
            <a:pPr marL="0" indent="0">
              <a:spcAft>
                <a:spcPts val="1200"/>
              </a:spcAft>
              <a:buNone/>
            </a:pPr>
            <a:r>
              <a:rPr lang="lt-LT" altLang="en-US" b="1" dirty="0">
                <a:solidFill>
                  <a:srgbClr val="76B4A6"/>
                </a:solidFill>
              </a:rPr>
              <a:t>Mokinio atsiliepimų </a:t>
            </a:r>
            <a:r>
              <a:rPr lang="lt-LT" altLang="en-US" dirty="0"/>
              <a:t>ataskaita</a:t>
            </a:r>
            <a:endParaRPr lang="en-GB" altLang="en-US" dirty="0"/>
          </a:p>
          <a:p>
            <a:r>
              <a:rPr lang="lt-LT" altLang="en-US" dirty="0"/>
              <a:t>tinkamumas</a:t>
            </a:r>
            <a:r>
              <a:rPr lang="lt-LT" altLang="en-US" b="1" dirty="0">
                <a:solidFill>
                  <a:srgbClr val="76B4A6"/>
                </a:solidFill>
              </a:rPr>
              <a:t> įdarbinimui</a:t>
            </a:r>
            <a:endParaRPr lang="en-GB" altLang="en-US" dirty="0"/>
          </a:p>
          <a:p>
            <a:pPr lvl="1"/>
            <a:r>
              <a:rPr lang="lt-LT" altLang="en-US" dirty="0"/>
              <a:t>geresnis „minkštųjų įgūdžių“ supratimas, kurį gali pasiūlyti mokinys</a:t>
            </a:r>
          </a:p>
          <a:p>
            <a:pPr lvl="1"/>
            <a:r>
              <a:rPr lang="lt-LT" altLang="en-US" dirty="0"/>
              <a:t>darbo/profesijos pasirinkimas</a:t>
            </a:r>
          </a:p>
          <a:p>
            <a:pPr lvl="1"/>
            <a:r>
              <a:rPr lang="lt-LT" altLang="en-US" dirty="0"/>
              <a:t>pasiruošimas pokalbiui su darbdaviu</a:t>
            </a:r>
          </a:p>
          <a:p>
            <a:pPr lvl="1"/>
            <a:r>
              <a:rPr lang="lt-LT" altLang="en-US" dirty="0"/>
              <a:t>savęs suvokimas, pasitikėjimas ir tikėjimas savo sėkme</a:t>
            </a:r>
          </a:p>
          <a:p>
            <a:pPr>
              <a:spcAft>
                <a:spcPts val="1200"/>
              </a:spcAft>
            </a:pPr>
            <a:r>
              <a:rPr lang="lt-LT" altLang="en-US" dirty="0"/>
              <a:t>pozityvumas ir nusiteikimas – idealus pagrindas mentorystės santykiams</a:t>
            </a:r>
            <a:endParaRPr lang="en-GB" altLang="en-US" dirty="0"/>
          </a:p>
          <a:p>
            <a:pPr>
              <a:spcAft>
                <a:spcPts val="1200"/>
              </a:spcAft>
            </a:pPr>
            <a:r>
              <a:rPr lang="lt-LT" altLang="en-US" dirty="0"/>
              <a:t>atspindi elgesio stilius – </a:t>
            </a:r>
            <a:r>
              <a:rPr lang="lt-LT" altLang="en-US" i="1" u="sng" dirty="0"/>
              <a:t>nematuoja IQ</a:t>
            </a:r>
            <a:r>
              <a:rPr lang="lt-LT" altLang="en-US" dirty="0"/>
              <a:t>, žinių, „kietųjų įgūdžių“</a:t>
            </a:r>
            <a:endParaRPr lang="en-GB" altLang="en-US" dirty="0"/>
          </a:p>
          <a:p>
            <a:pPr>
              <a:spcAft>
                <a:spcPts val="1200"/>
              </a:spcAft>
            </a:pPr>
            <a:endParaRPr lang="en-GB" alt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141" y="18106"/>
            <a:ext cx="1334801" cy="702000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78186" y="1190857"/>
            <a:ext cx="2816005" cy="36469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12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6033</TotalTime>
  <Words>3491</Words>
  <Application>Microsoft Office PowerPoint</Application>
  <PresentationFormat>Widescreen</PresentationFormat>
  <Paragraphs>574</Paragraphs>
  <Slides>60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8" baseType="lpstr">
      <vt:lpstr>Arial</vt:lpstr>
      <vt:lpstr>Arial Unicode MS</vt:lpstr>
      <vt:lpstr>Calibri</vt:lpstr>
      <vt:lpstr>Calibri Light</vt:lpstr>
      <vt:lpstr>Courier New</vt:lpstr>
      <vt:lpstr>Wingdings</vt:lpstr>
      <vt:lpstr>Wingdings 2</vt:lpstr>
      <vt:lpstr>Office Theme</vt:lpstr>
      <vt:lpstr>Modulis Nr. 1: „Savimonės diagnostikos“ taikymas į karjerą orientuotoje mentorystėje</vt:lpstr>
      <vt:lpstr>PowerPoint Presentation</vt:lpstr>
      <vt:lpstr>1 skyrius: Modulio įvadas</vt:lpstr>
      <vt:lpstr>PowerPoint Presentation</vt:lpstr>
      <vt:lpstr>2 skyrius: Susipažinimas su savimonės diagnostika</vt:lpstr>
      <vt:lpstr>Tikslai</vt:lpstr>
      <vt:lpstr>Savimonės sistemos įvadas</vt:lpstr>
      <vt:lpstr>PowerPoint Presentation</vt:lpstr>
      <vt:lpstr>PowerPoint Presentation</vt:lpstr>
      <vt:lpstr>Išbandykite savimonės diagnostiką</vt:lpstr>
      <vt:lpstr>PowerPoint Presentation</vt:lpstr>
      <vt:lpstr>Savimonės diagnostikos modelis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 skyrius: Pirminių stilių ir „minkštųjų įgūdžių“ atpažinimas</vt:lpstr>
      <vt:lpstr>Tikslai</vt:lpstr>
      <vt:lpstr>Driver (Vadovas) ir jo minkštieji įgūdžiai</vt:lpstr>
      <vt:lpstr>PowerPoint Presentation</vt:lpstr>
      <vt:lpstr>Influencer (Įtakojantis) ir jo minkštieji įgūdžiai</vt:lpstr>
      <vt:lpstr>PowerPoint Presentation</vt:lpstr>
      <vt:lpstr>Steadier (Pastovusis) ir jo minkštieji įgūdžiai</vt:lpstr>
      <vt:lpstr>PowerPoint Presentation</vt:lpstr>
      <vt:lpstr>Calculator (Analizuotojas) ir jo minkštieji įgūdžiai</vt:lpstr>
      <vt:lpstr>PowerPoint Presentation</vt:lpstr>
      <vt:lpstr>4 skyrius: Darbas su mokiniais ir jų savimonės ataskaitomis</vt:lpstr>
      <vt:lpstr>Tikslai</vt:lpstr>
      <vt:lpstr>Darbas su Pirminiais stiliais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Darbas su mokinių atsiliepimų ataskaita</vt:lpstr>
      <vt:lpstr>PowerPoint Presentation</vt:lpstr>
      <vt:lpstr>PowerPoint Presentation</vt:lpstr>
      <vt:lpstr>PowerPoint Presentation</vt:lpstr>
      <vt:lpstr>5 skyrius: „Minkštųjų įgūdžių“ tobulinimo pažangos vertinimas</vt:lpstr>
      <vt:lpstr>Tikslai</vt:lpstr>
      <vt:lpstr>Kodėl reikia vertinti „minkštųjų įgūdžių“ tobulinimo pažangą?</vt:lpstr>
      <vt:lpstr>Pažangos rinkimo ir fiksavimo metodai</vt:lpstr>
      <vt:lpstr>„Minkštųjų įgūdžių“ tobulinimo pažangos vertinimas</vt:lpstr>
      <vt:lpstr>Pažangos matavimo metodas</vt:lpstr>
      <vt:lpstr>Veiksmų planavimas – „minkštieji įgūdžiai“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Apibendrinimas</vt:lpstr>
      <vt:lpstr>Kas turi įvykti toliau</vt:lpstr>
      <vt:lpstr>PowerPoint Presentation</vt:lpstr>
      <vt:lpstr>Literatūra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Jackie Rawling</dc:creator>
  <cp:lastModifiedBy>admin</cp:lastModifiedBy>
  <cp:revision>376</cp:revision>
  <dcterms:created xsi:type="dcterms:W3CDTF">2021-10-04T08:12:02Z</dcterms:created>
  <dcterms:modified xsi:type="dcterms:W3CDTF">2022-08-28T10:41:08Z</dcterms:modified>
</cp:coreProperties>
</file>